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95" r:id="rId3"/>
    <p:sldId id="289" r:id="rId4"/>
    <p:sldId id="290" r:id="rId5"/>
    <p:sldId id="291" r:id="rId6"/>
    <p:sldId id="292" r:id="rId7"/>
    <p:sldId id="296" r:id="rId8"/>
    <p:sldId id="294" r:id="rId9"/>
    <p:sldId id="281" r:id="rId10"/>
    <p:sldId id="257" r:id="rId11"/>
    <p:sldId id="271" r:id="rId12"/>
    <p:sldId id="258" r:id="rId13"/>
    <p:sldId id="270" r:id="rId14"/>
    <p:sldId id="275" r:id="rId15"/>
    <p:sldId id="287" r:id="rId16"/>
    <p:sldId id="273" r:id="rId17"/>
    <p:sldId id="274" r:id="rId18"/>
    <p:sldId id="288" r:id="rId19"/>
    <p:sldId id="285" r:id="rId20"/>
    <p:sldId id="276" r:id="rId21"/>
    <p:sldId id="259" r:id="rId22"/>
    <p:sldId id="260" r:id="rId23"/>
    <p:sldId id="283" r:id="rId24"/>
    <p:sldId id="263" r:id="rId25"/>
    <p:sldId id="284" r:id="rId26"/>
    <p:sldId id="261" r:id="rId27"/>
    <p:sldId id="280" r:id="rId28"/>
    <p:sldId id="286" r:id="rId29"/>
    <p:sldId id="282" r:id="rId30"/>
    <p:sldId id="265" r:id="rId31"/>
    <p:sldId id="266" r:id="rId32"/>
    <p:sldId id="267" r:id="rId33"/>
    <p:sldId id="268" r:id="rId34"/>
    <p:sldId id="297" r:id="rId35"/>
    <p:sldId id="26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491" autoAdjust="0"/>
  </p:normalViewPr>
  <p:slideViewPr>
    <p:cSldViewPr snapToGrid="0">
      <p:cViewPr varScale="1">
        <p:scale>
          <a:sx n="62" d="100"/>
          <a:sy n="62" d="100"/>
        </p:scale>
        <p:origin x="798" y="60"/>
      </p:cViewPr>
      <p:guideLst/>
    </p:cSldViewPr>
  </p:slideViewPr>
  <p:notesTextViewPr>
    <p:cViewPr>
      <p:scale>
        <a:sx n="1" d="1"/>
        <a:sy n="1" d="1"/>
      </p:scale>
      <p:origin x="0" y="0"/>
    </p:cViewPr>
  </p:notesTextViewPr>
  <p:notesViewPr>
    <p:cSldViewPr snapToGrid="0">
      <p:cViewPr varScale="1">
        <p:scale>
          <a:sx n="87" d="100"/>
          <a:sy n="87" d="100"/>
        </p:scale>
        <p:origin x="376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3FBF73-EA34-4B4F-ACB5-D56C12794FD7}" type="datetimeFigureOut">
              <a:rPr lang="en-US" smtClean="0"/>
              <a:t>10/24/2019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6B1E48-D2A0-4A7C-AF23-F7343F6109DE}" type="slidenum">
              <a:rPr lang="en-US" smtClean="0"/>
              <a:t>‹#›</a:t>
            </a:fld>
            <a:endParaRPr lang="en-US"/>
          </a:p>
        </p:txBody>
      </p:sp>
    </p:spTree>
    <p:extLst>
      <p:ext uri="{BB962C8B-B14F-4D97-AF65-F5344CB8AC3E}">
        <p14:creationId xmlns:p14="http://schemas.microsoft.com/office/powerpoint/2010/main" val="860292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reading the notes, sorry</a:t>
            </a:r>
            <a:r>
              <a:rPr lang="en-US" baseline="0" dirty="0" smtClean="0"/>
              <a:t> about any spelling, grammar, or formatting errors. They’re just notes</a:t>
            </a:r>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1</a:t>
            </a:fld>
            <a:endParaRPr lang="en-US"/>
          </a:p>
        </p:txBody>
      </p:sp>
    </p:spTree>
    <p:extLst>
      <p:ext uri="{BB962C8B-B14F-4D97-AF65-F5344CB8AC3E}">
        <p14:creationId xmlns:p14="http://schemas.microsoft.com/office/powerpoint/2010/main" val="4238812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a:t>
            </a:r>
            <a:r>
              <a:rPr lang="en-US" baseline="0" dirty="0" smtClean="0"/>
              <a:t> ArcGIS is great for making maps. You can customize all sorts of things, create as many layers as your graphics card can handle</a:t>
            </a:r>
          </a:p>
          <a:p>
            <a:r>
              <a:rPr lang="en-US" baseline="0" dirty="0" smtClean="0"/>
              <a:t>Can even import custom symbols but thousands are available for download from various sources</a:t>
            </a:r>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14</a:t>
            </a:fld>
            <a:endParaRPr lang="en-US"/>
          </a:p>
        </p:txBody>
      </p:sp>
    </p:spTree>
    <p:extLst>
      <p:ext uri="{BB962C8B-B14F-4D97-AF65-F5344CB8AC3E}">
        <p14:creationId xmlns:p14="http://schemas.microsoft.com/office/powerpoint/2010/main" val="3509930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powerful tool for displaying</a:t>
            </a:r>
            <a:r>
              <a:rPr lang="en-US" baseline="0" dirty="0" smtClean="0"/>
              <a:t> spatial data and examining spatial trends which may warrant analysis</a:t>
            </a:r>
          </a:p>
          <a:p>
            <a:endParaRPr lang="en-US" baseline="0" dirty="0" smtClean="0"/>
          </a:p>
          <a:p>
            <a:r>
              <a:rPr lang="en-US" baseline="0" dirty="0" smtClean="0"/>
              <a:t>So you can on this map which is not preliminary but a representation of a spatial analysis I ran for a conference</a:t>
            </a:r>
          </a:p>
          <a:p>
            <a:r>
              <a:rPr lang="en-US" baseline="0" dirty="0" smtClean="0"/>
              <a:t>Anyway, we’re looking at how concentrated wildlife road mortalities are on SH100</a:t>
            </a:r>
          </a:p>
          <a:p>
            <a:r>
              <a:rPr lang="en-US" baseline="0" dirty="0" smtClean="0"/>
              <a:t>Purple indicates that mortalities are either very spread out or non-</a:t>
            </a:r>
            <a:r>
              <a:rPr lang="en-US" baseline="0" dirty="0" err="1" smtClean="0"/>
              <a:t>existant</a:t>
            </a:r>
            <a:r>
              <a:rPr lang="en-US" baseline="0" dirty="0" smtClean="0"/>
              <a:t> while oranges represent high concentration of mortalities or there are a lot of mortalities in and near this particular location</a:t>
            </a:r>
          </a:p>
          <a:p>
            <a:endParaRPr lang="en-US" baseline="0" dirty="0" smtClean="0"/>
          </a:p>
          <a:p>
            <a:r>
              <a:rPr lang="en-US" baseline="0" dirty="0" smtClean="0"/>
              <a:t>If we just had a table of results that said that 18 out of 151 blocks are statistically significant hot spots, it doesn’t tell us much because we don’t know where they are. You can say: “18 isn’t that many so what’s the big deal.” Well, with a map we can see that 15 out 18 are located in a 3km stretch of our 15km transect which is now interesting. Why are they all in that one location? We can start to figure that out now. </a:t>
            </a:r>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15</a:t>
            </a:fld>
            <a:endParaRPr lang="en-US"/>
          </a:p>
        </p:txBody>
      </p:sp>
    </p:spTree>
    <p:extLst>
      <p:ext uri="{BB962C8B-B14F-4D97-AF65-F5344CB8AC3E}">
        <p14:creationId xmlns:p14="http://schemas.microsoft.com/office/powerpoint/2010/main" val="3670258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ArcGIS to handle shapefiles</a:t>
            </a:r>
            <a:r>
              <a:rPr lang="en-US" baseline="0" dirty="0" smtClean="0"/>
              <a:t> and other spatial data files </a:t>
            </a:r>
          </a:p>
          <a:p>
            <a:r>
              <a:rPr lang="en-US" baseline="0" dirty="0" smtClean="0"/>
              <a:t>It is great for converting shapefiles into data formats that other programs can read. It can create excel files, google earth, CAD, </a:t>
            </a:r>
            <a:r>
              <a:rPr lang="en-US" baseline="0" dirty="0" err="1" smtClean="0"/>
              <a:t>NetCDF</a:t>
            </a:r>
            <a:r>
              <a:rPr lang="en-US" baseline="0" dirty="0" smtClean="0"/>
              <a:t>, converts between </a:t>
            </a:r>
            <a:r>
              <a:rPr lang="en-US" baseline="0" dirty="0" err="1" smtClean="0"/>
              <a:t>rasters</a:t>
            </a:r>
            <a:r>
              <a:rPr lang="en-US" baseline="0" dirty="0" smtClean="0"/>
              <a:t> and shapefiles</a:t>
            </a:r>
          </a:p>
          <a:p>
            <a:r>
              <a:rPr lang="en-US" baseline="0" dirty="0" smtClean="0"/>
              <a:t>Also because we can see the spatial locations of files, editing files becomes fairly simple as well. We can move locations to their correct locations, edit the properties of a point or polygon and this combined with its ability to export to other formats makes it easy to ensure you have good data when you run your analyses</a:t>
            </a:r>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16</a:t>
            </a:fld>
            <a:endParaRPr lang="en-US"/>
          </a:p>
        </p:txBody>
      </p:sp>
    </p:spTree>
    <p:extLst>
      <p:ext uri="{BB962C8B-B14F-4D97-AF65-F5344CB8AC3E}">
        <p14:creationId xmlns:p14="http://schemas.microsoft.com/office/powerpoint/2010/main" val="271214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different analyses we can do in ArcGIS from determining how close things are to</a:t>
            </a:r>
            <a:r>
              <a:rPr lang="en-US" baseline="0" dirty="0" smtClean="0"/>
              <a:t> each other to identifying the most efficient ways to move through space to understanding spatial clustering using spatial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of the simplest analysis tools is understanding what’s near something else using buffers or measurement (i.e. near tool)</a:t>
            </a:r>
          </a:p>
          <a:p>
            <a:r>
              <a:rPr lang="en-US" baseline="0" dirty="0" smtClean="0"/>
              <a:t>You can also use it for interpolation to “fill” the space between points.</a:t>
            </a:r>
          </a:p>
          <a:p>
            <a:r>
              <a:rPr lang="en-US" baseline="0" dirty="0" smtClean="0"/>
              <a:t>	For example, we can’t sample every location in an area so we sample at certain points. We can then use interpolation to estimate the values between the sampling points</a:t>
            </a:r>
          </a:p>
          <a:p>
            <a:r>
              <a:rPr lang="en-US" baseline="0" dirty="0" smtClean="0"/>
              <a:t>	Interpolation shouldn’t be used beyond the edge of the sampling area</a:t>
            </a:r>
          </a:p>
          <a:p>
            <a:r>
              <a:rPr lang="en-US" baseline="0" dirty="0" smtClean="0"/>
              <a:t>	There are several different types of interpolation some based on proximity between points some use statistical measures of relatedness</a:t>
            </a:r>
          </a:p>
          <a:p>
            <a:r>
              <a:rPr lang="en-US" baseline="0" dirty="0" smtClean="0"/>
              <a:t>One the most powerful tools in my opinion that ArcGIS has is its spatial analysis and spatial statistics tools</a:t>
            </a:r>
          </a:p>
          <a:p>
            <a:r>
              <a:rPr lang="en-US" baseline="0" dirty="0" smtClean="0"/>
              <a:t>	These enable us to easily run statistical analyses on spatial data</a:t>
            </a:r>
          </a:p>
          <a:p>
            <a:r>
              <a:rPr lang="en-US" baseline="0" dirty="0" smtClean="0"/>
              <a:t>	The main ones are Moran’s I, Ripley’s K, and G (hot spot analysis). Not only will these tell you if there is statistically significant clustering of high or low values, but they can also tell you where the clustering occurs</a:t>
            </a:r>
          </a:p>
          <a:p>
            <a:r>
              <a:rPr lang="en-US" baseline="0" dirty="0" smtClean="0"/>
              <a:t>	This becomes an extremely powerful tool because once we have identified these areas of clustering, we can use regression to figure out why clustering is occurring one location but not another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17</a:t>
            </a:fld>
            <a:endParaRPr lang="en-US"/>
          </a:p>
        </p:txBody>
      </p:sp>
    </p:spTree>
    <p:extLst>
      <p:ext uri="{BB962C8B-B14F-4D97-AF65-F5344CB8AC3E}">
        <p14:creationId xmlns:p14="http://schemas.microsoft.com/office/powerpoint/2010/main" val="2812536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there are a lot of tools</a:t>
            </a:r>
            <a:r>
              <a:rPr lang="en-US" baseline="0" dirty="0" smtClean="0"/>
              <a:t> and oftentimes we want to combine tools or we use one tool and then the output from that tool in another tool. When we need to do this multiple times or on multiple datasets, it might be easier/faster to create a workflow</a:t>
            </a:r>
          </a:p>
          <a:p>
            <a:r>
              <a:rPr lang="en-US" baseline="0" dirty="0" smtClean="0"/>
              <a:t>In ArcGIS, this is done in a couple ways</a:t>
            </a:r>
          </a:p>
          <a:p>
            <a:r>
              <a:rPr lang="en-US" baseline="0" dirty="0" smtClean="0"/>
              <a:t>	1. You can use model builder which allows you to drag and drop tools and files combining them into a single tool. A tool created by model builder runs the same as other tools in ArcGIS</a:t>
            </a:r>
          </a:p>
          <a:p>
            <a:r>
              <a:rPr lang="en-US" baseline="0" dirty="0" smtClean="0"/>
              <a:t>	2. You can use Python to create scripts you can run in ArcGIS using the Python window</a:t>
            </a:r>
          </a:p>
          <a:p>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18</a:t>
            </a:fld>
            <a:endParaRPr lang="en-US"/>
          </a:p>
        </p:txBody>
      </p:sp>
    </p:spTree>
    <p:extLst>
      <p:ext uri="{BB962C8B-B14F-4D97-AF65-F5344CB8AC3E}">
        <p14:creationId xmlns:p14="http://schemas.microsoft.com/office/powerpoint/2010/main" val="3049345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model builder we can do a lot of things. We can add built-in</a:t>
            </a:r>
            <a:r>
              <a:rPr lang="en-US" baseline="0" dirty="0" smtClean="0"/>
              <a:t> tools and connect them to make more complex tools but also analyses we can run with 1 click instead of 10</a:t>
            </a:r>
          </a:p>
          <a:p>
            <a:r>
              <a:rPr lang="en-US" baseline="0" dirty="0" smtClean="0"/>
              <a:t>As you can see both of these are models. They have a lot of built-in tools but also some other things</a:t>
            </a:r>
          </a:p>
          <a:p>
            <a:endParaRPr lang="en-US" baseline="0" dirty="0" smtClean="0"/>
          </a:p>
          <a:p>
            <a:r>
              <a:rPr lang="en-US" baseline="0" dirty="0" smtClean="0"/>
              <a:t>You can add iterators which is basically a fancy term for a for loop. This model just has a basic for loop but we can iterate through files, folders, whatever we want using an iterator allowing us to run a tool on many different files at the same time</a:t>
            </a:r>
          </a:p>
          <a:p>
            <a:r>
              <a:rPr lang="en-US" baseline="0" dirty="0" smtClean="0"/>
              <a:t>Unfortunately ArcGIS doesn’t allow you to have multiple iterators in a single model but there is a workaround…</a:t>
            </a:r>
          </a:p>
          <a:p>
            <a:endParaRPr lang="en-US" baseline="0" dirty="0" smtClean="0"/>
          </a:p>
          <a:p>
            <a:r>
              <a:rPr lang="en-US" baseline="0" dirty="0" smtClean="0"/>
              <a:t>We can add models to models. Because models that we create are tools, they can be added to other models we make. This allows us to have multiple iterators in a single larger model. This example doesn’t have that case but we can do it.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19</a:t>
            </a:fld>
            <a:endParaRPr lang="en-US"/>
          </a:p>
        </p:txBody>
      </p:sp>
    </p:spTree>
    <p:extLst>
      <p:ext uri="{BB962C8B-B14F-4D97-AF65-F5344CB8AC3E}">
        <p14:creationId xmlns:p14="http://schemas.microsoft.com/office/powerpoint/2010/main" val="3639977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once</a:t>
            </a:r>
            <a:r>
              <a:rPr lang="en-US" baseline="0" dirty="0" smtClean="0"/>
              <a:t> we’ve made the model, we define parameters so we can run it just like any tool</a:t>
            </a:r>
          </a:p>
          <a:p>
            <a:r>
              <a:rPr lang="en-US" baseline="0" dirty="0" smtClean="0"/>
              <a:t>The tool interface for a model makes it easy to run and easy to run on different datasets</a:t>
            </a:r>
          </a:p>
          <a:p>
            <a:endParaRPr lang="en-US" baseline="0" dirty="0" smtClean="0"/>
          </a:p>
        </p:txBody>
      </p:sp>
      <p:sp>
        <p:nvSpPr>
          <p:cNvPr id="4" name="Slide Number Placeholder 3"/>
          <p:cNvSpPr>
            <a:spLocks noGrp="1"/>
          </p:cNvSpPr>
          <p:nvPr>
            <p:ph type="sldNum" sz="quarter" idx="10"/>
          </p:nvPr>
        </p:nvSpPr>
        <p:spPr/>
        <p:txBody>
          <a:bodyPr/>
          <a:lstStyle/>
          <a:p>
            <a:fld id="{DD6B1E48-D2A0-4A7C-AF23-F7343F6109DE}" type="slidenum">
              <a:rPr lang="en-US" smtClean="0"/>
              <a:t>20</a:t>
            </a:fld>
            <a:endParaRPr lang="en-US"/>
          </a:p>
        </p:txBody>
      </p:sp>
    </p:spTree>
    <p:extLst>
      <p:ext uri="{BB962C8B-B14F-4D97-AF65-F5344CB8AC3E}">
        <p14:creationId xmlns:p14="http://schemas.microsoft.com/office/powerpoint/2010/main" val="2391948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was 32bit until Windows</a:t>
            </a:r>
            <a:r>
              <a:rPr lang="en-US" baseline="0" dirty="0" smtClean="0"/>
              <a:t> Vista</a:t>
            </a:r>
          </a:p>
          <a:p>
            <a:r>
              <a:rPr lang="en-US" baseline="0" dirty="0" smtClean="0"/>
              <a:t>Unix systems switched to 64 bit much earlier than windows</a:t>
            </a:r>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27</a:t>
            </a:fld>
            <a:endParaRPr lang="en-US"/>
          </a:p>
        </p:txBody>
      </p:sp>
    </p:spTree>
    <p:extLst>
      <p:ext uri="{BB962C8B-B14F-4D97-AF65-F5344CB8AC3E}">
        <p14:creationId xmlns:p14="http://schemas.microsoft.com/office/powerpoint/2010/main" val="323779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C67C38EA-358E-4D55-B901-5F528EABF9D6}"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12840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I use package and library interchangeably</a:t>
            </a:r>
            <a:r>
              <a:rPr lang="en-US" baseline="0" dirty="0" smtClean="0"/>
              <a:t> as R and Python use the different terminology to mean the same thing </a:t>
            </a:r>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3</a:t>
            </a:fld>
            <a:endParaRPr lang="en-US"/>
          </a:p>
        </p:txBody>
      </p:sp>
    </p:spTree>
    <p:extLst>
      <p:ext uri="{BB962C8B-B14F-4D97-AF65-F5344CB8AC3E}">
        <p14:creationId xmlns:p14="http://schemas.microsoft.com/office/powerpoint/2010/main" val="3520410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4</a:t>
            </a:fld>
            <a:endParaRPr lang="en-US"/>
          </a:p>
        </p:txBody>
      </p:sp>
    </p:spTree>
    <p:extLst>
      <p:ext uri="{BB962C8B-B14F-4D97-AF65-F5344CB8AC3E}">
        <p14:creationId xmlns:p14="http://schemas.microsoft.com/office/powerpoint/2010/main" val="671045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haven’t</a:t>
            </a:r>
            <a:r>
              <a:rPr lang="en-US" baseline="0" dirty="0" smtClean="0"/>
              <a:t> used any of these but supposedly if you want to do Python in R, you can use the reticulate package</a:t>
            </a:r>
          </a:p>
          <a:p>
            <a:r>
              <a:rPr lang="en-US" baseline="0" dirty="0" smtClean="0"/>
              <a:t>And if you want to do R in Python, you can use either </a:t>
            </a:r>
            <a:r>
              <a:rPr lang="en-US" baseline="0" dirty="0" err="1" smtClean="0"/>
              <a:t>PypeR</a:t>
            </a:r>
            <a:r>
              <a:rPr lang="en-US" baseline="0" dirty="0" smtClean="0"/>
              <a:t> or rpy2</a:t>
            </a:r>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6</a:t>
            </a:fld>
            <a:endParaRPr lang="en-US"/>
          </a:p>
        </p:txBody>
      </p:sp>
    </p:spTree>
    <p:extLst>
      <p:ext uri="{BB962C8B-B14F-4D97-AF65-F5344CB8AC3E}">
        <p14:creationId xmlns:p14="http://schemas.microsoft.com/office/powerpoint/2010/main" val="3093295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go through these things…</a:t>
            </a:r>
          </a:p>
          <a:p>
            <a:endParaRPr lang="en-US" dirty="0" smtClean="0"/>
          </a:p>
          <a:p>
            <a:r>
              <a:rPr lang="en-US" dirty="0" smtClean="0"/>
              <a:t>Question</a:t>
            </a:r>
            <a:r>
              <a:rPr lang="en-US" baseline="0" dirty="0" smtClean="0"/>
              <a:t> first: Who is familiar with what GIS is? Who has used a GIS before? What have you done with one?</a:t>
            </a:r>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9</a:t>
            </a:fld>
            <a:endParaRPr lang="en-US"/>
          </a:p>
        </p:txBody>
      </p:sp>
    </p:spTree>
    <p:extLst>
      <p:ext uri="{BB962C8B-B14F-4D97-AF65-F5344CB8AC3E}">
        <p14:creationId xmlns:p14="http://schemas.microsoft.com/office/powerpoint/2010/main" val="1439471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 program. It’s a framework for handling and analyzing spatial data</a:t>
            </a:r>
          </a:p>
          <a:p>
            <a:endParaRPr lang="en-US" dirty="0" smtClean="0"/>
          </a:p>
          <a:p>
            <a:r>
              <a:rPr lang="en-US" dirty="0" smtClean="0"/>
              <a:t>ESRI has a longer definition with an emphasis</a:t>
            </a:r>
            <a:r>
              <a:rPr lang="en-US" baseline="0" dirty="0" smtClean="0"/>
              <a:t> on the usefulness of a GIS for management but in its essence, for scientists it is a useful tool to presenting spatial data in meaningful and effective ways</a:t>
            </a:r>
          </a:p>
          <a:p>
            <a:endParaRPr lang="en-US" baseline="0" dirty="0" smtClean="0"/>
          </a:p>
          <a:p>
            <a:r>
              <a:rPr lang="en-US" baseline="0" dirty="0" smtClean="0"/>
              <a:t>The key is the spatial data part. Geography is at the core of GIS</a:t>
            </a:r>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10</a:t>
            </a:fld>
            <a:endParaRPr lang="en-US"/>
          </a:p>
        </p:txBody>
      </p:sp>
    </p:spTree>
    <p:extLst>
      <p:ext uri="{BB962C8B-B14F-4D97-AF65-F5344CB8AC3E}">
        <p14:creationId xmlns:p14="http://schemas.microsoft.com/office/powerpoint/2010/main" val="279878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different</a:t>
            </a:r>
            <a:r>
              <a:rPr lang="en-US" baseline="0" dirty="0" smtClean="0"/>
              <a:t> programs for doing GIS</a:t>
            </a:r>
          </a:p>
          <a:p>
            <a:r>
              <a:rPr lang="en-US" baseline="0" dirty="0" smtClean="0"/>
              <a:t>	Proprietary options such as ArcGIS</a:t>
            </a:r>
          </a:p>
          <a:p>
            <a:r>
              <a:rPr lang="en-US" baseline="0" dirty="0" smtClean="0"/>
              <a:t>	Free options such as QGIS and others</a:t>
            </a:r>
          </a:p>
          <a:p>
            <a:r>
              <a:rPr lang="en-US" baseline="0" dirty="0" smtClean="0"/>
              <a:t>	Programming options such as Python and R</a:t>
            </a:r>
            <a:endParaRPr lang="en-US" dirty="0" smtClean="0"/>
          </a:p>
          <a:p>
            <a:endParaRPr lang="en-US" dirty="0" smtClean="0"/>
          </a:p>
          <a:p>
            <a:r>
              <a:rPr lang="en-US" dirty="0" smtClean="0"/>
              <a:t>Several free/open source alternatives</a:t>
            </a:r>
            <a:r>
              <a:rPr lang="en-US" baseline="0" dirty="0" smtClean="0"/>
              <a:t> to ArcGIS</a:t>
            </a:r>
          </a:p>
          <a:p>
            <a:r>
              <a:rPr lang="en-US" baseline="0" dirty="0" smtClean="0"/>
              <a:t>QGIS is the main one. I’ve never used it but from what I’ve heard it’s decent and functional</a:t>
            </a:r>
          </a:p>
          <a:p>
            <a:r>
              <a:rPr lang="en-US" baseline="0" dirty="0" smtClean="0"/>
              <a:t>There are also these others that I had never heard of until I looked it up for this lecture</a:t>
            </a:r>
          </a:p>
          <a:p>
            <a:endParaRPr lang="en-US" baseline="0" dirty="0" smtClean="0"/>
          </a:p>
          <a:p>
            <a:r>
              <a:rPr lang="en-US" baseline="0" dirty="0" smtClean="0"/>
              <a:t>Additionally, we can do GIS using Python and R</a:t>
            </a:r>
          </a:p>
          <a:p>
            <a:r>
              <a:rPr lang="en-US" baseline="0" dirty="0" smtClean="0"/>
              <a:t>These tend to not have the specialized functions that a dedicated GIS has so you tend to have to make your own</a:t>
            </a:r>
          </a:p>
          <a:p>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11</a:t>
            </a:fld>
            <a:endParaRPr lang="en-US"/>
          </a:p>
        </p:txBody>
      </p:sp>
    </p:spTree>
    <p:extLst>
      <p:ext uri="{BB962C8B-B14F-4D97-AF65-F5344CB8AC3E}">
        <p14:creationId xmlns:p14="http://schemas.microsoft.com/office/powerpoint/2010/main" val="3907292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there are many programs</a:t>
            </a:r>
            <a:r>
              <a:rPr lang="en-US" baseline="0" dirty="0" smtClean="0"/>
              <a:t> available, ArcGIS is currently the best one out there with the most features, best support both official and through forums, and is most used by professionals</a:t>
            </a:r>
          </a:p>
          <a:p>
            <a:endParaRPr lang="en-US" baseline="0" dirty="0" smtClean="0"/>
          </a:p>
          <a:p>
            <a:r>
              <a:rPr lang="en-US" baseline="0" dirty="0" smtClean="0"/>
              <a:t>ArcGIS is what I call a “point-and-click” program where rather than a programming software where you have to type everything to run a tool/function, you instead run functions by clicking on one from a list and running it through a window</a:t>
            </a:r>
          </a:p>
          <a:p>
            <a:r>
              <a:rPr lang="en-US" baseline="0" dirty="0" smtClean="0"/>
              <a:t>	This makes it a really easy system to use and makes finding tools fairly easy</a:t>
            </a:r>
          </a:p>
          <a:p>
            <a:r>
              <a:rPr lang="en-US" baseline="0" dirty="0" smtClean="0"/>
              <a:t>There are many tools available within ArcGIS which we’ll talk about in broad terms</a:t>
            </a:r>
          </a:p>
          <a:p>
            <a:r>
              <a:rPr lang="en-US" baseline="0" dirty="0" smtClean="0"/>
              <a:t>Additionally, ESRI’s support and help for tools is great and </a:t>
            </a:r>
            <a:r>
              <a:rPr lang="en-US" baseline="0" dirty="0" err="1" smtClean="0"/>
              <a:t>gis.stackexchange</a:t>
            </a:r>
            <a:r>
              <a:rPr lang="en-US" baseline="0" dirty="0" smtClean="0"/>
              <a:t> is quite useful for things that the ESRI help can’t help you with</a:t>
            </a:r>
          </a:p>
          <a:p>
            <a:r>
              <a:rPr lang="en-US" baseline="0" dirty="0" smtClean="0"/>
              <a:t>	ESRI also has a number of free tutorials and introductions to ArcGIS features which can be useful</a:t>
            </a:r>
          </a:p>
          <a:p>
            <a:r>
              <a:rPr lang="en-US" baseline="0" dirty="0" smtClean="0"/>
              <a:t>Additionally, if you want to, say combine tools, or make your own, ArcGIS has made it fairly easy to do so using Python and </a:t>
            </a:r>
            <a:r>
              <a:rPr lang="en-US" baseline="0" dirty="0" err="1" smtClean="0"/>
              <a:t>Modelbulider</a:t>
            </a:r>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12</a:t>
            </a:fld>
            <a:endParaRPr lang="en-US"/>
          </a:p>
        </p:txBody>
      </p:sp>
    </p:spTree>
    <p:extLst>
      <p:ext uri="{BB962C8B-B14F-4D97-AF65-F5344CB8AC3E}">
        <p14:creationId xmlns:p14="http://schemas.microsoft.com/office/powerpoint/2010/main" val="977405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ArcGIS is great for making maps and other</a:t>
            </a:r>
            <a:r>
              <a:rPr lang="en-US" baseline="0" dirty="0" smtClean="0"/>
              <a:t> visualizations of spatial data. It’s definitely one of its strengths. </a:t>
            </a:r>
          </a:p>
          <a:p>
            <a:endParaRPr lang="en-US" baseline="0" dirty="0" smtClean="0"/>
          </a:p>
          <a:p>
            <a:r>
              <a:rPr lang="en-US" baseline="0" dirty="0" smtClean="0"/>
              <a:t>But, it’s also great for doing managing your spatial data files, doing spatial analyses and spatial statistics</a:t>
            </a:r>
          </a:p>
          <a:p>
            <a:r>
              <a:rPr lang="en-US" baseline="0" dirty="0" smtClean="0"/>
              <a:t>The spatial analysis capabilities are really what separate ArcGIS from other programs</a:t>
            </a:r>
            <a:endParaRPr lang="en-US" dirty="0"/>
          </a:p>
        </p:txBody>
      </p:sp>
      <p:sp>
        <p:nvSpPr>
          <p:cNvPr id="4" name="Slide Number Placeholder 3"/>
          <p:cNvSpPr>
            <a:spLocks noGrp="1"/>
          </p:cNvSpPr>
          <p:nvPr>
            <p:ph type="sldNum" sz="quarter" idx="10"/>
          </p:nvPr>
        </p:nvSpPr>
        <p:spPr/>
        <p:txBody>
          <a:bodyPr/>
          <a:lstStyle/>
          <a:p>
            <a:fld id="{DD6B1E48-D2A0-4A7C-AF23-F7343F6109DE}" type="slidenum">
              <a:rPr lang="en-US" smtClean="0"/>
              <a:t>13</a:t>
            </a:fld>
            <a:endParaRPr lang="en-US"/>
          </a:p>
        </p:txBody>
      </p:sp>
    </p:spTree>
    <p:extLst>
      <p:ext uri="{BB962C8B-B14F-4D97-AF65-F5344CB8AC3E}">
        <p14:creationId xmlns:p14="http://schemas.microsoft.com/office/powerpoint/2010/main" val="1684714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A70FA0-F042-47F6-A13B-FB3AF2EEE172}"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DFB43-D6AE-425D-B212-B65EC60BFD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782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A70FA0-F042-47F6-A13B-FB3AF2EEE172}"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DFB43-D6AE-425D-B212-B65EC60BFDA7}" type="slidenum">
              <a:rPr lang="en-US" smtClean="0"/>
              <a:t>‹#›</a:t>
            </a:fld>
            <a:endParaRPr lang="en-US"/>
          </a:p>
        </p:txBody>
      </p:sp>
    </p:spTree>
    <p:extLst>
      <p:ext uri="{BB962C8B-B14F-4D97-AF65-F5344CB8AC3E}">
        <p14:creationId xmlns:p14="http://schemas.microsoft.com/office/powerpoint/2010/main" val="1800164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A70FA0-F042-47F6-A13B-FB3AF2EEE172}"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DFB43-D6AE-425D-B212-B65EC60BFDA7}" type="slidenum">
              <a:rPr lang="en-US" smtClean="0"/>
              <a:t>‹#›</a:t>
            </a:fld>
            <a:endParaRPr lang="en-US"/>
          </a:p>
        </p:txBody>
      </p:sp>
    </p:spTree>
    <p:extLst>
      <p:ext uri="{BB962C8B-B14F-4D97-AF65-F5344CB8AC3E}">
        <p14:creationId xmlns:p14="http://schemas.microsoft.com/office/powerpoint/2010/main" val="2554357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A70FA0-F042-47F6-A13B-FB3AF2EEE172}"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DFB43-D6AE-425D-B212-B65EC60BFDA7}" type="slidenum">
              <a:rPr lang="en-US" smtClean="0"/>
              <a:t>‹#›</a:t>
            </a:fld>
            <a:endParaRPr lang="en-US"/>
          </a:p>
        </p:txBody>
      </p:sp>
    </p:spTree>
    <p:extLst>
      <p:ext uri="{BB962C8B-B14F-4D97-AF65-F5344CB8AC3E}">
        <p14:creationId xmlns:p14="http://schemas.microsoft.com/office/powerpoint/2010/main" val="3979505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A70FA0-F042-47F6-A13B-FB3AF2EEE172}"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DFB43-D6AE-425D-B212-B65EC60BFD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626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A70FA0-F042-47F6-A13B-FB3AF2EEE172}" type="datetimeFigureOut">
              <a:rPr lang="en-US" smtClean="0"/>
              <a:t>10/24/2019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DFB43-D6AE-425D-B212-B65EC60BFDA7}" type="slidenum">
              <a:rPr lang="en-US" smtClean="0"/>
              <a:t>‹#›</a:t>
            </a:fld>
            <a:endParaRPr lang="en-US"/>
          </a:p>
        </p:txBody>
      </p:sp>
    </p:spTree>
    <p:extLst>
      <p:ext uri="{BB962C8B-B14F-4D97-AF65-F5344CB8AC3E}">
        <p14:creationId xmlns:p14="http://schemas.microsoft.com/office/powerpoint/2010/main" val="16971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A70FA0-F042-47F6-A13B-FB3AF2EEE172}" type="datetimeFigureOut">
              <a:rPr lang="en-US" smtClean="0"/>
              <a:t>10/24/2019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EDFB43-D6AE-425D-B212-B65EC60BFDA7}" type="slidenum">
              <a:rPr lang="en-US" smtClean="0"/>
              <a:t>‹#›</a:t>
            </a:fld>
            <a:endParaRPr lang="en-US"/>
          </a:p>
        </p:txBody>
      </p:sp>
    </p:spTree>
    <p:extLst>
      <p:ext uri="{BB962C8B-B14F-4D97-AF65-F5344CB8AC3E}">
        <p14:creationId xmlns:p14="http://schemas.microsoft.com/office/powerpoint/2010/main" val="197208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A70FA0-F042-47F6-A13B-FB3AF2EEE172}" type="datetimeFigureOut">
              <a:rPr lang="en-US" smtClean="0"/>
              <a:t>10/24/2019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EDFB43-D6AE-425D-B212-B65EC60BFDA7}" type="slidenum">
              <a:rPr lang="en-US" smtClean="0"/>
              <a:t>‹#›</a:t>
            </a:fld>
            <a:endParaRPr lang="en-US"/>
          </a:p>
        </p:txBody>
      </p:sp>
    </p:spTree>
    <p:extLst>
      <p:ext uri="{BB962C8B-B14F-4D97-AF65-F5344CB8AC3E}">
        <p14:creationId xmlns:p14="http://schemas.microsoft.com/office/powerpoint/2010/main" val="1759012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A70FA0-F042-47F6-A13B-FB3AF2EEE172}" type="datetimeFigureOut">
              <a:rPr lang="en-US" smtClean="0"/>
              <a:t>10/24/2019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4EDFB43-D6AE-425D-B212-B65EC60BFDA7}" type="slidenum">
              <a:rPr lang="en-US" smtClean="0"/>
              <a:t>‹#›</a:t>
            </a:fld>
            <a:endParaRPr lang="en-US"/>
          </a:p>
        </p:txBody>
      </p:sp>
    </p:spTree>
    <p:extLst>
      <p:ext uri="{BB962C8B-B14F-4D97-AF65-F5344CB8AC3E}">
        <p14:creationId xmlns:p14="http://schemas.microsoft.com/office/powerpoint/2010/main" val="313920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A70FA0-F042-47F6-A13B-FB3AF2EEE172}" type="datetimeFigureOut">
              <a:rPr lang="en-US" smtClean="0"/>
              <a:t>10/24/2019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4EDFB43-D6AE-425D-B212-B65EC60BFDA7}" type="slidenum">
              <a:rPr lang="en-US" smtClean="0"/>
              <a:t>‹#›</a:t>
            </a:fld>
            <a:endParaRPr lang="en-US"/>
          </a:p>
        </p:txBody>
      </p:sp>
    </p:spTree>
    <p:extLst>
      <p:ext uri="{BB962C8B-B14F-4D97-AF65-F5344CB8AC3E}">
        <p14:creationId xmlns:p14="http://schemas.microsoft.com/office/powerpoint/2010/main" val="2737827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A70FA0-F042-47F6-A13B-FB3AF2EEE172}" type="datetimeFigureOut">
              <a:rPr lang="en-US" smtClean="0"/>
              <a:t>10/24/2019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EDFB43-D6AE-425D-B212-B65EC60BFDA7}" type="slidenum">
              <a:rPr lang="en-US" smtClean="0"/>
              <a:t>‹#›</a:t>
            </a:fld>
            <a:endParaRPr lang="en-US"/>
          </a:p>
        </p:txBody>
      </p:sp>
    </p:spTree>
    <p:extLst>
      <p:ext uri="{BB962C8B-B14F-4D97-AF65-F5344CB8AC3E}">
        <p14:creationId xmlns:p14="http://schemas.microsoft.com/office/powerpoint/2010/main" val="1954381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8A70FA0-F042-47F6-A13B-FB3AF2EEE172}" type="datetimeFigureOut">
              <a:rPr lang="en-US" smtClean="0"/>
              <a:t>10/24/2019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4EDFB43-D6AE-425D-B212-B65EC60BFD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5985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ww.esri.com/en-us/what-is-gis/overvie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sgeography.com/free-gis-software/" TargetMode="External"/><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gis.stackexchange.com/" TargetMode="External"/><Relationship Id="rId4" Type="http://schemas.openxmlformats.org/officeDocument/2006/relationships/hyperlink" Target="http://desktop.arcgis.com/en/arcmap/10.6/analyze/main/geoprocessing-tools.h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upport.esri.com/en/technical-article/000008629"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hyperlink" Target="https://pro.arcgis.com/en/pro-app/arcpy/get-started/what-is-conda.ht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iki.python.org/moin/Python2orPython3"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Python_(programming_languag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anaconda.com/distribution/#window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Thomas.yamashita01@utrgv.edu" TargetMode="External"/><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rstudio.github.io/reticulate/" TargetMode="External"/><Relationship Id="rId3" Type="http://schemas.openxmlformats.org/officeDocument/2006/relationships/hyperlink" Target="https://rpy2.bitbucket.io/" TargetMode="External"/><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pypi.org/project/PypeR/"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ArcGIS, Python, R…Where do they all fit together?</a:t>
            </a:r>
            <a:endParaRPr lang="en-US" sz="7200" dirty="0"/>
          </a:p>
        </p:txBody>
      </p:sp>
      <p:sp>
        <p:nvSpPr>
          <p:cNvPr id="3" name="Subtitle 2"/>
          <p:cNvSpPr>
            <a:spLocks noGrp="1"/>
          </p:cNvSpPr>
          <p:nvPr>
            <p:ph type="subTitle" idx="1"/>
          </p:nvPr>
        </p:nvSpPr>
        <p:spPr>
          <a:xfrm>
            <a:off x="1100051" y="4455620"/>
            <a:ext cx="10058400" cy="1533700"/>
          </a:xfrm>
        </p:spPr>
        <p:txBody>
          <a:bodyPr>
            <a:normAutofit/>
          </a:bodyPr>
          <a:lstStyle/>
          <a:p>
            <a:r>
              <a:rPr lang="en-US" dirty="0" smtClean="0"/>
              <a:t>Tom Yamashita</a:t>
            </a:r>
          </a:p>
          <a:p>
            <a:r>
              <a:rPr lang="en-US" dirty="0" smtClean="0"/>
              <a:t>24 October 2019</a:t>
            </a:r>
          </a:p>
          <a:p>
            <a:r>
              <a:rPr lang="en-US" dirty="0" smtClean="0"/>
              <a:t>Introduction to Scientific Computing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580" t="12159" r="5930" b="25595"/>
          <a:stretch/>
        </p:blipFill>
        <p:spPr>
          <a:xfrm>
            <a:off x="5052438" y="445248"/>
            <a:ext cx="6374167" cy="162461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7061" t="10916" r="4092" b="14175"/>
          <a:stretch/>
        </p:blipFill>
        <p:spPr>
          <a:xfrm>
            <a:off x="826355" y="445248"/>
            <a:ext cx="3955158" cy="1624613"/>
          </a:xfrm>
          <a:prstGeom prst="rect">
            <a:avLst/>
          </a:prstGeom>
        </p:spPr>
      </p:pic>
    </p:spTree>
    <p:extLst>
      <p:ext uri="{BB962C8B-B14F-4D97-AF65-F5344CB8AC3E}">
        <p14:creationId xmlns:p14="http://schemas.microsoft.com/office/powerpoint/2010/main" val="4139752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GIS?</a:t>
            </a:r>
            <a:endParaRPr lang="en-US" dirty="0"/>
          </a:p>
        </p:txBody>
      </p:sp>
      <p:sp>
        <p:nvSpPr>
          <p:cNvPr id="3" name="Content Placeholder 2"/>
          <p:cNvSpPr>
            <a:spLocks noGrp="1"/>
          </p:cNvSpPr>
          <p:nvPr>
            <p:ph idx="1"/>
          </p:nvPr>
        </p:nvSpPr>
        <p:spPr/>
        <p:txBody>
          <a:bodyPr/>
          <a:lstStyle/>
          <a:p>
            <a:r>
              <a:rPr lang="en-US" dirty="0" smtClean="0"/>
              <a:t>“</a:t>
            </a:r>
            <a:r>
              <a:rPr lang="en-US" dirty="0"/>
              <a:t>A geographic information system (GIS) is a framework for gathering, managing, and analyzing data. Rooted in the science of geography, GIS integrates many types of data. It analyzes spatial location and organizes layers of information into visualizations using maps and 3D scenes. ​With this unique capability, GIS reveals deeper insights into data, such as patterns, relationships, and situations—helping users make smarter decisions</a:t>
            </a:r>
            <a:r>
              <a:rPr lang="en-US" dirty="0" smtClean="0"/>
              <a:t>.”</a:t>
            </a:r>
          </a:p>
          <a:p>
            <a:pPr marL="0" indent="0">
              <a:buNone/>
            </a:pPr>
            <a:r>
              <a:rPr lang="en-US" dirty="0" smtClean="0"/>
              <a:t>	-ESRI</a:t>
            </a:r>
          </a:p>
          <a:p>
            <a:endParaRPr lang="en-US" dirty="0"/>
          </a:p>
          <a:p>
            <a:r>
              <a:rPr lang="en-US" dirty="0"/>
              <a:t>A map making tool but also a lot more</a:t>
            </a:r>
          </a:p>
          <a:p>
            <a:endParaRPr lang="en-US" dirty="0" smtClean="0"/>
          </a:p>
          <a:p>
            <a:pPr marL="457200" lvl="1" indent="0">
              <a:buNone/>
            </a:pPr>
            <a:endParaRPr lang="en-US" dirty="0"/>
          </a:p>
        </p:txBody>
      </p:sp>
      <p:sp>
        <p:nvSpPr>
          <p:cNvPr id="4" name="TextBox 3"/>
          <p:cNvSpPr txBox="1"/>
          <p:nvPr/>
        </p:nvSpPr>
        <p:spPr>
          <a:xfrm>
            <a:off x="7331978" y="6424660"/>
            <a:ext cx="4860022" cy="369332"/>
          </a:xfrm>
          <a:prstGeom prst="rect">
            <a:avLst/>
          </a:prstGeom>
          <a:noFill/>
        </p:spPr>
        <p:txBody>
          <a:bodyPr wrap="square" rtlCol="0">
            <a:spAutoFit/>
          </a:bodyPr>
          <a:lstStyle/>
          <a:p>
            <a:r>
              <a:rPr lang="en-US" dirty="0" smtClean="0">
                <a:hlinkClick r:id="rId3"/>
              </a:rPr>
              <a:t>https://www.esri.com/en-us/what-is-gis/overview</a:t>
            </a:r>
            <a:r>
              <a:rPr lang="en-US" dirty="0" smtClean="0"/>
              <a:t> </a:t>
            </a:r>
            <a:endParaRPr lang="en-US" dirty="0"/>
          </a:p>
        </p:txBody>
      </p:sp>
    </p:spTree>
    <p:extLst>
      <p:ext uri="{BB962C8B-B14F-4D97-AF65-F5344CB8AC3E}">
        <p14:creationId xmlns:p14="http://schemas.microsoft.com/office/powerpoint/2010/main" val="41580979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GIS Programs</a:t>
            </a:r>
            <a:endParaRPr lang="en-US" dirty="0"/>
          </a:p>
        </p:txBody>
      </p:sp>
      <p:sp>
        <p:nvSpPr>
          <p:cNvPr id="3" name="Content Placeholder 2"/>
          <p:cNvSpPr>
            <a:spLocks noGrp="1"/>
          </p:cNvSpPr>
          <p:nvPr>
            <p:ph idx="1"/>
          </p:nvPr>
        </p:nvSpPr>
        <p:spPr/>
        <p:txBody>
          <a:bodyPr>
            <a:normAutofit/>
          </a:bodyPr>
          <a:lstStyle/>
          <a:p>
            <a:r>
              <a:rPr lang="en-US" dirty="0" smtClean="0"/>
              <a:t>Proprietary option</a:t>
            </a:r>
          </a:p>
          <a:p>
            <a:pPr lvl="1"/>
            <a:r>
              <a:rPr lang="en-US" dirty="0" smtClean="0"/>
              <a:t>ArcGIS</a:t>
            </a:r>
          </a:p>
          <a:p>
            <a:endParaRPr lang="en-US" sz="1100" dirty="0"/>
          </a:p>
          <a:p>
            <a:r>
              <a:rPr lang="en-US" dirty="0" smtClean="0"/>
              <a:t>Free options</a:t>
            </a:r>
          </a:p>
          <a:p>
            <a:pPr lvl="1"/>
            <a:r>
              <a:rPr lang="en-US" dirty="0"/>
              <a:t>QGIS</a:t>
            </a:r>
          </a:p>
          <a:p>
            <a:pPr lvl="1"/>
            <a:r>
              <a:rPr lang="en-US" dirty="0" smtClean="0"/>
              <a:t>Others</a:t>
            </a:r>
            <a:endParaRPr lang="en-US" dirty="0"/>
          </a:p>
          <a:p>
            <a:endParaRPr lang="en-US" sz="1100" dirty="0" smtClean="0"/>
          </a:p>
          <a:p>
            <a:r>
              <a:rPr lang="en-US" dirty="0" smtClean="0"/>
              <a:t>Programming options</a:t>
            </a:r>
            <a:endParaRPr lang="en-US" dirty="0"/>
          </a:p>
          <a:p>
            <a:pPr lvl="1"/>
            <a:r>
              <a:rPr lang="en-US" dirty="0"/>
              <a:t>Python</a:t>
            </a:r>
          </a:p>
          <a:p>
            <a:pPr lvl="1"/>
            <a:r>
              <a:rPr lang="en-US" dirty="0" smtClean="0"/>
              <a:t>R</a:t>
            </a:r>
          </a:p>
          <a:p>
            <a:endParaRPr lang="en-US" dirty="0"/>
          </a:p>
        </p:txBody>
      </p:sp>
      <p:sp>
        <p:nvSpPr>
          <p:cNvPr id="4" name="TextBox 3"/>
          <p:cNvSpPr txBox="1"/>
          <p:nvPr/>
        </p:nvSpPr>
        <p:spPr>
          <a:xfrm>
            <a:off x="7847860" y="6399891"/>
            <a:ext cx="4344140" cy="369332"/>
          </a:xfrm>
          <a:prstGeom prst="rect">
            <a:avLst/>
          </a:prstGeom>
          <a:noFill/>
        </p:spPr>
        <p:txBody>
          <a:bodyPr wrap="square" rtlCol="0">
            <a:spAutoFit/>
          </a:bodyPr>
          <a:lstStyle/>
          <a:p>
            <a:r>
              <a:rPr lang="en-US" dirty="0" smtClean="0">
                <a:hlinkClick r:id="rId3"/>
              </a:rPr>
              <a:t>https://gisgeography.com/free-gis-software/</a:t>
            </a:r>
            <a:r>
              <a:rPr lang="en-US" dirty="0" smtClean="0"/>
              <a:t> </a:t>
            </a:r>
            <a:endParaRPr lang="en-US" dirty="0"/>
          </a:p>
        </p:txBody>
      </p:sp>
      <p:pic>
        <p:nvPicPr>
          <p:cNvPr id="6" name="Picture 5"/>
          <p:cNvPicPr>
            <a:picLocks noChangeAspect="1"/>
          </p:cNvPicPr>
          <p:nvPr/>
        </p:nvPicPr>
        <p:blipFill>
          <a:blip r:embed="rId4"/>
          <a:stretch>
            <a:fillRect/>
          </a:stretch>
        </p:blipFill>
        <p:spPr>
          <a:xfrm>
            <a:off x="5095135" y="4891480"/>
            <a:ext cx="2752725" cy="828675"/>
          </a:xfrm>
          <a:prstGeom prst="rect">
            <a:avLst/>
          </a:prstGeom>
        </p:spPr>
      </p:pic>
      <p:pic>
        <p:nvPicPr>
          <p:cNvPr id="7" name="Picture 6"/>
          <p:cNvPicPr>
            <a:picLocks noChangeAspect="1"/>
          </p:cNvPicPr>
          <p:nvPr/>
        </p:nvPicPr>
        <p:blipFill>
          <a:blip r:embed="rId5"/>
          <a:stretch>
            <a:fillRect/>
          </a:stretch>
        </p:blipFill>
        <p:spPr>
          <a:xfrm>
            <a:off x="8288538" y="4834329"/>
            <a:ext cx="1400175" cy="94297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2731" y="3447731"/>
            <a:ext cx="2752725" cy="819366"/>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061" t="10916" r="4092" b="14175"/>
          <a:stretch/>
        </p:blipFill>
        <p:spPr>
          <a:xfrm>
            <a:off x="6702731" y="1925100"/>
            <a:ext cx="2985982" cy="1226516"/>
          </a:xfrm>
          <a:prstGeom prst="rect">
            <a:avLst/>
          </a:prstGeom>
        </p:spPr>
      </p:pic>
    </p:spTree>
    <p:extLst>
      <p:ext uri="{BB962C8B-B14F-4D97-AF65-F5344CB8AC3E}">
        <p14:creationId xmlns:p14="http://schemas.microsoft.com/office/powerpoint/2010/main" val="30075593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ArcGIS</a:t>
            </a:r>
            <a:endParaRPr lang="en-US" dirty="0"/>
          </a:p>
        </p:txBody>
      </p:sp>
      <p:sp>
        <p:nvSpPr>
          <p:cNvPr id="3" name="Content Placeholder 2"/>
          <p:cNvSpPr>
            <a:spLocks noGrp="1"/>
          </p:cNvSpPr>
          <p:nvPr>
            <p:ph idx="1"/>
          </p:nvPr>
        </p:nvSpPr>
        <p:spPr/>
        <p:txBody>
          <a:bodyPr/>
          <a:lstStyle/>
          <a:p>
            <a:r>
              <a:rPr lang="en-US" dirty="0" smtClean="0"/>
              <a:t>Main GIS now</a:t>
            </a:r>
          </a:p>
          <a:p>
            <a:r>
              <a:rPr lang="en-US" dirty="0" smtClean="0"/>
              <a:t>The most comprehensive and easiest to use</a:t>
            </a:r>
          </a:p>
          <a:p>
            <a:pPr lvl="1"/>
            <a:r>
              <a:rPr lang="en-US" dirty="0"/>
              <a:t>“Point-and-click” system</a:t>
            </a:r>
          </a:p>
          <a:p>
            <a:pPr lvl="1"/>
            <a:r>
              <a:rPr lang="en-US" dirty="0" smtClean="0"/>
              <a:t>Many tools available</a:t>
            </a:r>
          </a:p>
          <a:p>
            <a:pPr lvl="1"/>
            <a:r>
              <a:rPr lang="en-US" dirty="0" smtClean="0"/>
              <a:t>Best </a:t>
            </a:r>
            <a:r>
              <a:rPr lang="en-US" dirty="0"/>
              <a:t>support</a:t>
            </a:r>
          </a:p>
          <a:p>
            <a:pPr lvl="1"/>
            <a:endParaRPr lang="en-US" dirty="0" smtClean="0"/>
          </a:p>
          <a:p>
            <a:r>
              <a:rPr lang="en-US" dirty="0" smtClean="0"/>
              <a:t>Can make custom tools if something isn’t available</a:t>
            </a:r>
          </a:p>
          <a:p>
            <a:pPr lvl="1"/>
            <a:endParaRPr lang="en-US" dirty="0" smtClean="0"/>
          </a:p>
        </p:txBody>
      </p:sp>
      <p:pic>
        <p:nvPicPr>
          <p:cNvPr id="5" name="Picture 4"/>
          <p:cNvPicPr>
            <a:picLocks noChangeAspect="1"/>
          </p:cNvPicPr>
          <p:nvPr/>
        </p:nvPicPr>
        <p:blipFill>
          <a:blip r:embed="rId3"/>
          <a:stretch>
            <a:fillRect/>
          </a:stretch>
        </p:blipFill>
        <p:spPr>
          <a:xfrm>
            <a:off x="5802033" y="286603"/>
            <a:ext cx="6113946" cy="3343565"/>
          </a:xfrm>
          <a:prstGeom prst="rect">
            <a:avLst/>
          </a:prstGeom>
        </p:spPr>
      </p:pic>
      <p:sp>
        <p:nvSpPr>
          <p:cNvPr id="4" name="TextBox 3"/>
          <p:cNvSpPr txBox="1"/>
          <p:nvPr/>
        </p:nvSpPr>
        <p:spPr>
          <a:xfrm>
            <a:off x="4191000" y="5654302"/>
            <a:ext cx="8001000" cy="646331"/>
          </a:xfrm>
          <a:prstGeom prst="rect">
            <a:avLst/>
          </a:prstGeom>
          <a:noFill/>
        </p:spPr>
        <p:txBody>
          <a:bodyPr wrap="square" rtlCol="0">
            <a:spAutoFit/>
          </a:bodyPr>
          <a:lstStyle/>
          <a:p>
            <a:r>
              <a:rPr lang="en-US" dirty="0">
                <a:hlinkClick r:id="rId4"/>
              </a:rPr>
              <a:t>http://</a:t>
            </a:r>
            <a:r>
              <a:rPr lang="en-US" dirty="0" smtClean="0">
                <a:hlinkClick r:id="rId4"/>
              </a:rPr>
              <a:t>desktop.arcgis.com/en/arcmap/10.6/analyze/main/geoprocessing-tools.htm</a:t>
            </a:r>
            <a:r>
              <a:rPr lang="en-US" dirty="0" smtClean="0"/>
              <a:t> </a:t>
            </a:r>
          </a:p>
          <a:p>
            <a:r>
              <a:rPr lang="en-US" dirty="0">
                <a:hlinkClick r:id="rId5"/>
              </a:rPr>
              <a:t>https://gis.stackexchange.com</a:t>
            </a:r>
            <a:r>
              <a:rPr lang="en-US" dirty="0" smtClean="0">
                <a:hlinkClick r:id="rId5"/>
              </a:rPr>
              <a:t>/</a:t>
            </a:r>
            <a:r>
              <a:rPr lang="en-US" dirty="0" smtClean="0"/>
              <a:t> </a:t>
            </a:r>
            <a:endParaRPr lang="en-US" dirty="0"/>
          </a:p>
        </p:txBody>
      </p:sp>
      <p:pic>
        <p:nvPicPr>
          <p:cNvPr id="6" name="Picture 5"/>
          <p:cNvPicPr>
            <a:picLocks noChangeAspect="1"/>
          </p:cNvPicPr>
          <p:nvPr/>
        </p:nvPicPr>
        <p:blipFill>
          <a:blip r:embed="rId6"/>
          <a:stretch>
            <a:fillRect/>
          </a:stretch>
        </p:blipFill>
        <p:spPr>
          <a:xfrm>
            <a:off x="7298355" y="996539"/>
            <a:ext cx="3356800" cy="1890209"/>
          </a:xfrm>
          <a:prstGeom prst="rect">
            <a:avLst/>
          </a:prstGeom>
        </p:spPr>
      </p:pic>
    </p:spTree>
    <p:extLst>
      <p:ext uri="{BB962C8B-B14F-4D97-AF65-F5344CB8AC3E}">
        <p14:creationId xmlns:p14="http://schemas.microsoft.com/office/powerpoint/2010/main" val="17336111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ArcGIS Usage</a:t>
            </a:r>
            <a:endParaRPr lang="en-US" dirty="0"/>
          </a:p>
        </p:txBody>
      </p:sp>
      <p:sp>
        <p:nvSpPr>
          <p:cNvPr id="3" name="Content Placeholder 2"/>
          <p:cNvSpPr>
            <a:spLocks noGrp="1"/>
          </p:cNvSpPr>
          <p:nvPr>
            <p:ph idx="1"/>
          </p:nvPr>
        </p:nvSpPr>
        <p:spPr/>
        <p:txBody>
          <a:bodyPr/>
          <a:lstStyle/>
          <a:p>
            <a:r>
              <a:rPr lang="en-US" dirty="0"/>
              <a:t>Making Maps</a:t>
            </a:r>
          </a:p>
          <a:p>
            <a:endParaRPr lang="en-US" dirty="0" smtClean="0"/>
          </a:p>
          <a:p>
            <a:r>
              <a:rPr lang="en-US" dirty="0" smtClean="0"/>
              <a:t>But it’s also great for: </a:t>
            </a:r>
          </a:p>
          <a:p>
            <a:pPr lvl="1"/>
            <a:r>
              <a:rPr lang="en-US" dirty="0" smtClean="0"/>
              <a:t>Spatial data management and editing</a:t>
            </a:r>
            <a:endParaRPr lang="en-US" dirty="0"/>
          </a:p>
          <a:p>
            <a:pPr lvl="1"/>
            <a:r>
              <a:rPr lang="en-US" dirty="0" smtClean="0"/>
              <a:t>Spatial Analysis</a:t>
            </a:r>
          </a:p>
          <a:p>
            <a:pPr lvl="1"/>
            <a:r>
              <a:rPr lang="en-US" dirty="0" smtClean="0"/>
              <a:t>Spatial Statistics</a:t>
            </a:r>
          </a:p>
          <a:p>
            <a:endParaRPr lang="en-US" dirty="0" smtClean="0"/>
          </a:p>
        </p:txBody>
      </p:sp>
      <p:pic>
        <p:nvPicPr>
          <p:cNvPr id="5" name="Picture 4"/>
          <p:cNvPicPr>
            <a:picLocks noChangeAspect="1"/>
          </p:cNvPicPr>
          <p:nvPr/>
        </p:nvPicPr>
        <p:blipFill rotWithShape="1">
          <a:blip r:embed="rId3"/>
          <a:srcRect r="1195"/>
          <a:stretch/>
        </p:blipFill>
        <p:spPr>
          <a:xfrm>
            <a:off x="8586905" y="286603"/>
            <a:ext cx="3190567" cy="5736344"/>
          </a:xfrm>
          <a:prstGeom prst="rect">
            <a:avLst/>
          </a:prstGeom>
        </p:spPr>
      </p:pic>
    </p:spTree>
    <p:extLst>
      <p:ext uri="{BB962C8B-B14F-4D97-AF65-F5344CB8AC3E}">
        <p14:creationId xmlns:p14="http://schemas.microsoft.com/office/powerpoint/2010/main" val="3996146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maps</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77"/>
          <a:stretch/>
        </p:blipFill>
        <p:spPr>
          <a:xfrm>
            <a:off x="2249424" y="1846263"/>
            <a:ext cx="7806689" cy="4022725"/>
          </a:xfrm>
        </p:spPr>
      </p:pic>
      <p:sp>
        <p:nvSpPr>
          <p:cNvPr id="3" name="TextBox 2"/>
          <p:cNvSpPr txBox="1"/>
          <p:nvPr/>
        </p:nvSpPr>
        <p:spPr>
          <a:xfrm>
            <a:off x="6364224" y="6419088"/>
            <a:ext cx="5516880" cy="369332"/>
          </a:xfrm>
          <a:prstGeom prst="rect">
            <a:avLst/>
          </a:prstGeom>
          <a:noFill/>
        </p:spPr>
        <p:txBody>
          <a:bodyPr wrap="square" rtlCol="0">
            <a:spAutoFit/>
          </a:bodyPr>
          <a:lstStyle/>
          <a:p>
            <a:r>
              <a:rPr lang="en-US" dirty="0">
                <a:hlinkClick r:id="rId4"/>
              </a:rPr>
              <a:t>https://</a:t>
            </a:r>
            <a:r>
              <a:rPr lang="en-US" dirty="0" smtClean="0">
                <a:hlinkClick r:id="rId4"/>
              </a:rPr>
              <a:t>support.esri.com/en/technical-article/000008629</a:t>
            </a:r>
            <a:r>
              <a:rPr lang="en-US" dirty="0" smtClean="0"/>
              <a:t> </a:t>
            </a:r>
            <a:endParaRPr lang="en-US" dirty="0"/>
          </a:p>
        </p:txBody>
      </p:sp>
    </p:spTree>
    <p:extLst>
      <p:ext uri="{BB962C8B-B14F-4D97-AF65-F5344CB8AC3E}">
        <p14:creationId xmlns:p14="http://schemas.microsoft.com/office/powerpoint/2010/main" val="34054530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Displaying spatial data</a:t>
            </a:r>
            <a:endParaRPr lang="en-US" dirty="0"/>
          </a:p>
        </p:txBody>
      </p:sp>
      <p:sp>
        <p:nvSpPr>
          <p:cNvPr id="5" name="Content Placeholder 4"/>
          <p:cNvSpPr>
            <a:spLocks noGrp="1"/>
          </p:cNvSpPr>
          <p:nvPr>
            <p:ph sz="half" idx="2"/>
          </p:nvPr>
        </p:nvSpPr>
        <p:spPr>
          <a:xfrm>
            <a:off x="7296912" y="1845735"/>
            <a:ext cx="3858768" cy="4023360"/>
          </a:xfrm>
        </p:spPr>
        <p:txBody>
          <a:bodyPr/>
          <a:lstStyle/>
          <a:p>
            <a:r>
              <a:rPr lang="en-US" dirty="0"/>
              <a:t>Easiest tool for creating useful visualizations of spatial data</a:t>
            </a:r>
          </a:p>
          <a:p>
            <a:r>
              <a:rPr lang="en-US" dirty="0"/>
              <a:t>You can see spatial trends in data that you couldn’t see otherwise</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984" y="2004959"/>
            <a:ext cx="6830928" cy="3704910"/>
          </a:xfrm>
          <a:prstGeom prst="rect">
            <a:avLst/>
          </a:prstGeom>
        </p:spPr>
      </p:pic>
    </p:spTree>
    <p:extLst>
      <p:ext uri="{BB962C8B-B14F-4D97-AF65-F5344CB8AC3E}">
        <p14:creationId xmlns:p14="http://schemas.microsoft.com/office/powerpoint/2010/main" val="34104391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a:t>
            </a:r>
            <a:endParaRPr lang="en-US" dirty="0"/>
          </a:p>
        </p:txBody>
      </p:sp>
      <p:sp>
        <p:nvSpPr>
          <p:cNvPr id="3" name="Content Placeholder 2"/>
          <p:cNvSpPr>
            <a:spLocks noGrp="1"/>
          </p:cNvSpPr>
          <p:nvPr>
            <p:ph idx="1"/>
          </p:nvPr>
        </p:nvSpPr>
        <p:spPr/>
        <p:txBody>
          <a:bodyPr/>
          <a:lstStyle/>
          <a:p>
            <a:r>
              <a:rPr lang="en-US" dirty="0" smtClean="0"/>
              <a:t>Converting between data types</a:t>
            </a:r>
          </a:p>
          <a:p>
            <a:r>
              <a:rPr lang="en-US" dirty="0" smtClean="0"/>
              <a:t>Handling shapefiles</a:t>
            </a:r>
          </a:p>
          <a:p>
            <a:r>
              <a:rPr lang="en-US" dirty="0" smtClean="0"/>
              <a:t>Editing spatial data</a:t>
            </a:r>
          </a:p>
          <a:p>
            <a:endParaRPr lang="en-US" dirty="0"/>
          </a:p>
        </p:txBody>
      </p:sp>
      <p:pic>
        <p:nvPicPr>
          <p:cNvPr id="4" name="Picture 3"/>
          <p:cNvPicPr>
            <a:picLocks noChangeAspect="1"/>
          </p:cNvPicPr>
          <p:nvPr/>
        </p:nvPicPr>
        <p:blipFill>
          <a:blip r:embed="rId3"/>
          <a:stretch>
            <a:fillRect/>
          </a:stretch>
        </p:blipFill>
        <p:spPr>
          <a:xfrm>
            <a:off x="8324489" y="286603"/>
            <a:ext cx="3229155" cy="5736344"/>
          </a:xfrm>
          <a:prstGeom prst="rect">
            <a:avLst/>
          </a:prstGeom>
        </p:spPr>
      </p:pic>
      <p:grpSp>
        <p:nvGrpSpPr>
          <p:cNvPr id="5" name="Group 4"/>
          <p:cNvGrpSpPr/>
          <p:nvPr/>
        </p:nvGrpSpPr>
        <p:grpSpPr>
          <a:xfrm>
            <a:off x="8324489" y="1509623"/>
            <a:ext cx="2346386" cy="2132547"/>
            <a:chOff x="8324489" y="1509623"/>
            <a:chExt cx="2346386" cy="2132547"/>
          </a:xfrm>
        </p:grpSpPr>
        <p:sp>
          <p:nvSpPr>
            <p:cNvPr id="6" name="Rounded Rectangle 5"/>
            <p:cNvSpPr/>
            <p:nvPr/>
          </p:nvSpPr>
          <p:spPr>
            <a:xfrm>
              <a:off x="8324489" y="1509623"/>
              <a:ext cx="1915066" cy="22773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324489" y="1989826"/>
              <a:ext cx="2346386" cy="22773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324489" y="3414433"/>
              <a:ext cx="2173858" cy="22773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8324489" y="2474392"/>
              <a:ext cx="1630394" cy="22773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194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pPr lvl="1"/>
            <a:r>
              <a:rPr lang="en-US" dirty="0"/>
              <a:t>Spatial association</a:t>
            </a:r>
          </a:p>
          <a:p>
            <a:pPr lvl="1"/>
            <a:r>
              <a:rPr lang="en-US" dirty="0" smtClean="0"/>
              <a:t>Interpolation</a:t>
            </a:r>
          </a:p>
          <a:p>
            <a:pPr lvl="1"/>
            <a:r>
              <a:rPr lang="en-US" dirty="0" smtClean="0"/>
              <a:t>Network analysis</a:t>
            </a:r>
          </a:p>
          <a:p>
            <a:pPr lvl="1"/>
            <a:r>
              <a:rPr lang="en-US" dirty="0" smtClean="0"/>
              <a:t>Suitability analysis</a:t>
            </a:r>
          </a:p>
          <a:p>
            <a:pPr lvl="1"/>
            <a:endParaRPr lang="en-US" dirty="0"/>
          </a:p>
          <a:p>
            <a:pPr lvl="1"/>
            <a:r>
              <a:rPr lang="en-US" dirty="0"/>
              <a:t>Statistics</a:t>
            </a:r>
          </a:p>
          <a:p>
            <a:endParaRPr lang="en-US" dirty="0"/>
          </a:p>
        </p:txBody>
      </p:sp>
      <p:pic>
        <p:nvPicPr>
          <p:cNvPr id="4" name="Picture 3"/>
          <p:cNvPicPr>
            <a:picLocks noChangeAspect="1"/>
          </p:cNvPicPr>
          <p:nvPr/>
        </p:nvPicPr>
        <p:blipFill>
          <a:blip r:embed="rId3"/>
          <a:stretch>
            <a:fillRect/>
          </a:stretch>
        </p:blipFill>
        <p:spPr>
          <a:xfrm>
            <a:off x="8195093" y="348411"/>
            <a:ext cx="3229155" cy="5736344"/>
          </a:xfrm>
          <a:prstGeom prst="rect">
            <a:avLst/>
          </a:prstGeom>
        </p:spPr>
      </p:pic>
      <p:grpSp>
        <p:nvGrpSpPr>
          <p:cNvPr id="14" name="Group 13"/>
          <p:cNvGrpSpPr/>
          <p:nvPr/>
        </p:nvGrpSpPr>
        <p:grpSpPr>
          <a:xfrm>
            <a:off x="8195092" y="858426"/>
            <a:ext cx="2960588" cy="4472796"/>
            <a:chOff x="8195092" y="858426"/>
            <a:chExt cx="2960588" cy="4472796"/>
          </a:xfrm>
        </p:grpSpPr>
        <p:sp>
          <p:nvSpPr>
            <p:cNvPr id="6" name="Rounded Rectangle 5"/>
            <p:cNvSpPr/>
            <p:nvPr/>
          </p:nvSpPr>
          <p:spPr>
            <a:xfrm>
              <a:off x="8195093" y="1109455"/>
              <a:ext cx="1915066" cy="22773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195093" y="4654049"/>
              <a:ext cx="2960587" cy="22773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95093" y="4887824"/>
              <a:ext cx="2067466" cy="22773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195093" y="5103485"/>
              <a:ext cx="2219866" cy="22773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195093" y="3666741"/>
              <a:ext cx="2219866" cy="22773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8195092" y="2972031"/>
              <a:ext cx="2562047" cy="22773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95092" y="858426"/>
              <a:ext cx="1915066" cy="22773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964430" y="1110674"/>
            <a:ext cx="3230662" cy="3409169"/>
            <a:chOff x="4964430" y="1110674"/>
            <a:chExt cx="3230662" cy="3409169"/>
          </a:xfrm>
        </p:grpSpPr>
        <p:pic>
          <p:nvPicPr>
            <p:cNvPr id="5" name="Picture 4"/>
            <p:cNvPicPr>
              <a:picLocks noChangeAspect="1"/>
            </p:cNvPicPr>
            <p:nvPr/>
          </p:nvPicPr>
          <p:blipFill>
            <a:blip r:embed="rId4"/>
            <a:stretch>
              <a:fillRect/>
            </a:stretch>
          </p:blipFill>
          <p:spPr>
            <a:xfrm>
              <a:off x="4964430" y="1424218"/>
              <a:ext cx="2324100" cy="3095625"/>
            </a:xfrm>
            <a:prstGeom prst="rect">
              <a:avLst/>
            </a:prstGeom>
          </p:spPr>
        </p:pic>
        <p:cxnSp>
          <p:nvCxnSpPr>
            <p:cNvPr id="17" name="Straight Connector 16"/>
            <p:cNvCxnSpPr/>
            <p:nvPr/>
          </p:nvCxnSpPr>
          <p:spPr>
            <a:xfrm flipV="1">
              <a:off x="7278624" y="1110674"/>
              <a:ext cx="916468" cy="2975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7283578" y="1323265"/>
              <a:ext cx="911514" cy="31790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4670136" y="2798064"/>
            <a:ext cx="3524957" cy="1747776"/>
            <a:chOff x="4670136" y="2798064"/>
            <a:chExt cx="3524957" cy="1747776"/>
          </a:xfrm>
        </p:grpSpPr>
        <p:pic>
          <p:nvPicPr>
            <p:cNvPr id="12" name="Picture 11"/>
            <p:cNvPicPr>
              <a:picLocks noChangeAspect="1"/>
            </p:cNvPicPr>
            <p:nvPr/>
          </p:nvPicPr>
          <p:blipFill>
            <a:blip r:embed="rId5"/>
            <a:stretch>
              <a:fillRect/>
            </a:stretch>
          </p:blipFill>
          <p:spPr>
            <a:xfrm>
              <a:off x="4670136" y="2812290"/>
              <a:ext cx="2657475" cy="1733550"/>
            </a:xfrm>
            <a:prstGeom prst="rect">
              <a:avLst/>
            </a:prstGeom>
          </p:spPr>
        </p:pic>
        <p:cxnSp>
          <p:nvCxnSpPr>
            <p:cNvPr id="24" name="Straight Connector 23"/>
            <p:cNvCxnSpPr/>
            <p:nvPr/>
          </p:nvCxnSpPr>
          <p:spPr>
            <a:xfrm>
              <a:off x="7288530" y="2798064"/>
              <a:ext cx="906561" cy="1739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4" idx="1"/>
            </p:cNvCxnSpPr>
            <p:nvPr/>
          </p:nvCxnSpPr>
          <p:spPr>
            <a:xfrm flipV="1">
              <a:off x="7308071" y="3216583"/>
              <a:ext cx="887022" cy="1327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023848" y="2792519"/>
            <a:ext cx="4171243" cy="3076575"/>
            <a:chOff x="4023848" y="2792519"/>
            <a:chExt cx="4171243" cy="3076575"/>
          </a:xfrm>
        </p:grpSpPr>
        <p:pic>
          <p:nvPicPr>
            <p:cNvPr id="15" name="Picture 14"/>
            <p:cNvPicPr>
              <a:picLocks noChangeAspect="1"/>
            </p:cNvPicPr>
            <p:nvPr/>
          </p:nvPicPr>
          <p:blipFill>
            <a:blip r:embed="rId6"/>
            <a:stretch>
              <a:fillRect/>
            </a:stretch>
          </p:blipFill>
          <p:spPr>
            <a:xfrm>
              <a:off x="4023848" y="2792519"/>
              <a:ext cx="3438525" cy="3076575"/>
            </a:xfrm>
            <a:prstGeom prst="rect">
              <a:avLst/>
            </a:prstGeom>
          </p:spPr>
        </p:pic>
        <p:cxnSp>
          <p:nvCxnSpPr>
            <p:cNvPr id="31" name="Straight Connector 30"/>
            <p:cNvCxnSpPr/>
            <p:nvPr/>
          </p:nvCxnSpPr>
          <p:spPr>
            <a:xfrm>
              <a:off x="7454371" y="2798064"/>
              <a:ext cx="740720" cy="18499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454371" y="5348759"/>
              <a:ext cx="740720" cy="5203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981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a:t>
            </a:r>
            <a:endParaRPr lang="en-US" dirty="0"/>
          </a:p>
        </p:txBody>
      </p:sp>
      <p:sp>
        <p:nvSpPr>
          <p:cNvPr id="3" name="Content Placeholder 2"/>
          <p:cNvSpPr>
            <a:spLocks noGrp="1"/>
          </p:cNvSpPr>
          <p:nvPr>
            <p:ph idx="1"/>
          </p:nvPr>
        </p:nvSpPr>
        <p:spPr/>
        <p:txBody>
          <a:bodyPr/>
          <a:lstStyle/>
          <a:p>
            <a:r>
              <a:rPr lang="en-US" dirty="0" smtClean="0"/>
              <a:t>Model Builder</a:t>
            </a:r>
          </a:p>
          <a:p>
            <a:r>
              <a:rPr lang="en-US" dirty="0" smtClean="0"/>
              <a:t>Python</a:t>
            </a:r>
            <a:endParaRPr lang="en-US" dirty="0"/>
          </a:p>
        </p:txBody>
      </p:sp>
      <p:grpSp>
        <p:nvGrpSpPr>
          <p:cNvPr id="4" name="Group 3"/>
          <p:cNvGrpSpPr/>
          <p:nvPr/>
        </p:nvGrpSpPr>
        <p:grpSpPr>
          <a:xfrm>
            <a:off x="6038002" y="1006180"/>
            <a:ext cx="5346278" cy="4141892"/>
            <a:chOff x="3529716" y="1627632"/>
            <a:chExt cx="5970703" cy="4763599"/>
          </a:xfrm>
        </p:grpSpPr>
        <p:pic>
          <p:nvPicPr>
            <p:cNvPr id="5" name="Picture 4"/>
            <p:cNvPicPr>
              <a:picLocks noChangeAspect="1"/>
            </p:cNvPicPr>
            <p:nvPr/>
          </p:nvPicPr>
          <p:blipFill rotWithShape="1">
            <a:blip r:embed="rId3"/>
            <a:srcRect l="15378" r="10782" b="5923"/>
            <a:stretch/>
          </p:blipFill>
          <p:spPr>
            <a:xfrm>
              <a:off x="3529716" y="1737361"/>
              <a:ext cx="5970703" cy="4653870"/>
            </a:xfrm>
            <a:prstGeom prst="rect">
              <a:avLst/>
            </a:prstGeom>
          </p:spPr>
        </p:pic>
        <p:sp>
          <p:nvSpPr>
            <p:cNvPr id="6" name="Oval 5"/>
            <p:cNvSpPr/>
            <p:nvPr/>
          </p:nvSpPr>
          <p:spPr>
            <a:xfrm>
              <a:off x="5550408" y="1627632"/>
              <a:ext cx="384048" cy="39319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280502" y="3054096"/>
            <a:ext cx="5528900" cy="3654552"/>
            <a:chOff x="3348990" y="2359152"/>
            <a:chExt cx="7331964" cy="4331208"/>
          </a:xfrm>
        </p:grpSpPr>
        <p:pic>
          <p:nvPicPr>
            <p:cNvPr id="8" name="Picture 7"/>
            <p:cNvPicPr>
              <a:picLocks noChangeAspect="1"/>
            </p:cNvPicPr>
            <p:nvPr/>
          </p:nvPicPr>
          <p:blipFill>
            <a:blip r:embed="rId4"/>
            <a:stretch>
              <a:fillRect/>
            </a:stretch>
          </p:blipFill>
          <p:spPr>
            <a:xfrm>
              <a:off x="3348990" y="2377440"/>
              <a:ext cx="7331964" cy="4312920"/>
            </a:xfrm>
            <a:prstGeom prst="rect">
              <a:avLst/>
            </a:prstGeom>
          </p:spPr>
        </p:pic>
        <p:sp>
          <p:nvSpPr>
            <p:cNvPr id="9" name="Oval 8"/>
            <p:cNvSpPr/>
            <p:nvPr/>
          </p:nvSpPr>
          <p:spPr>
            <a:xfrm>
              <a:off x="5952744" y="2359152"/>
              <a:ext cx="365760" cy="356616"/>
            </a:xfrm>
            <a:prstGeom prst="ellipse">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93149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058400" cy="1450757"/>
          </a:xfrm>
        </p:spPr>
        <p:txBody>
          <a:bodyPr/>
          <a:lstStyle/>
          <a:p>
            <a:r>
              <a:rPr lang="en-US" dirty="0" smtClean="0"/>
              <a:t>Model Builder function</a:t>
            </a:r>
            <a:endParaRPr lang="en-US" dirty="0"/>
          </a:p>
        </p:txBody>
      </p:sp>
      <p:sp>
        <p:nvSpPr>
          <p:cNvPr id="3" name="Content Placeholder 2"/>
          <p:cNvSpPr>
            <a:spLocks noGrp="1"/>
          </p:cNvSpPr>
          <p:nvPr>
            <p:ph sz="half" idx="1"/>
          </p:nvPr>
        </p:nvSpPr>
        <p:spPr/>
        <p:txBody>
          <a:bodyPr/>
          <a:lstStyle/>
          <a:p>
            <a:r>
              <a:rPr lang="en-US" dirty="0" smtClean="0"/>
              <a:t>Allows one to connect several tools together </a:t>
            </a:r>
          </a:p>
          <a:p>
            <a:r>
              <a:rPr lang="en-US" dirty="0" smtClean="0"/>
              <a:t>Can add iterators (For loops) to batch run analyses</a:t>
            </a:r>
          </a:p>
          <a:p>
            <a:r>
              <a:rPr lang="en-US" dirty="0" smtClean="0"/>
              <a:t>Can add models to models</a:t>
            </a:r>
          </a:p>
          <a:p>
            <a:endParaRPr lang="en-US" dirty="0"/>
          </a:p>
        </p:txBody>
      </p:sp>
      <p:sp>
        <p:nvSpPr>
          <p:cNvPr id="9" name="Content Placeholder 8"/>
          <p:cNvSpPr>
            <a:spLocks noGrp="1"/>
          </p:cNvSpPr>
          <p:nvPr>
            <p:ph sz="half" idx="2"/>
          </p:nvPr>
        </p:nvSpPr>
        <p:spPr/>
        <p:txBody>
          <a:bodyPr/>
          <a:lstStyle/>
          <a:p>
            <a:endParaRPr lang="en-US"/>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3326" y="2900892"/>
            <a:ext cx="7168674" cy="3957108"/>
          </a:xfrm>
          <a:prstGeom prst="rect">
            <a:avLst/>
          </a:prstGeom>
        </p:spPr>
      </p:pic>
      <p:sp>
        <p:nvSpPr>
          <p:cNvPr id="5" name="Oval 4"/>
          <p:cNvSpPr/>
          <p:nvPr/>
        </p:nvSpPr>
        <p:spPr>
          <a:xfrm>
            <a:off x="7635240" y="5138928"/>
            <a:ext cx="1280160" cy="10607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686" y="3302439"/>
            <a:ext cx="4358640" cy="3555561"/>
          </a:xfrm>
          <a:prstGeom prst="rect">
            <a:avLst/>
          </a:prstGeom>
        </p:spPr>
      </p:pic>
      <p:sp>
        <p:nvSpPr>
          <p:cNvPr id="7" name="Oval 6"/>
          <p:cNvSpPr/>
          <p:nvPr/>
        </p:nvSpPr>
        <p:spPr>
          <a:xfrm>
            <a:off x="917781" y="3471672"/>
            <a:ext cx="1280160" cy="10607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14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part 1</a:t>
            </a:r>
            <a:endParaRPr lang="en-US" dirty="0"/>
          </a:p>
        </p:txBody>
      </p:sp>
      <p:sp>
        <p:nvSpPr>
          <p:cNvPr id="3" name="Content Placeholder 2"/>
          <p:cNvSpPr>
            <a:spLocks noGrp="1"/>
          </p:cNvSpPr>
          <p:nvPr>
            <p:ph idx="1"/>
          </p:nvPr>
        </p:nvSpPr>
        <p:spPr/>
        <p:txBody>
          <a:bodyPr/>
          <a:lstStyle/>
          <a:p>
            <a:r>
              <a:rPr lang="en-US" dirty="0" smtClean="0"/>
              <a:t>How is R different from Python?</a:t>
            </a:r>
          </a:p>
          <a:p>
            <a:r>
              <a:rPr lang="en-US" dirty="0" smtClean="0"/>
              <a:t>What are they good for?</a:t>
            </a:r>
          </a:p>
          <a:p>
            <a:r>
              <a:rPr lang="en-US" dirty="0" smtClean="0"/>
              <a:t>Can you use both?</a:t>
            </a:r>
          </a:p>
          <a:p>
            <a:r>
              <a:rPr lang="en-US" dirty="0" smtClean="0"/>
              <a:t>Let’s play a little bit</a:t>
            </a:r>
            <a:endParaRPr lang="en-US" dirty="0"/>
          </a:p>
        </p:txBody>
      </p:sp>
    </p:spTree>
    <p:extLst>
      <p:ext uri="{BB962C8B-B14F-4D97-AF65-F5344CB8AC3E}">
        <p14:creationId xmlns:p14="http://schemas.microsoft.com/office/powerpoint/2010/main" val="4513495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Builder interface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196" y="1846263"/>
            <a:ext cx="7168674" cy="3957108"/>
          </a:xfrm>
        </p:spPr>
      </p:pic>
      <p:pic>
        <p:nvPicPr>
          <p:cNvPr id="5" name="Picture 4"/>
          <p:cNvPicPr>
            <a:picLocks noChangeAspect="1"/>
          </p:cNvPicPr>
          <p:nvPr/>
        </p:nvPicPr>
        <p:blipFill>
          <a:blip r:embed="rId4"/>
          <a:stretch>
            <a:fillRect/>
          </a:stretch>
        </p:blipFill>
        <p:spPr>
          <a:xfrm>
            <a:off x="7342870" y="1911878"/>
            <a:ext cx="4613799" cy="3891493"/>
          </a:xfrm>
          <a:prstGeom prst="rect">
            <a:avLst/>
          </a:prstGeom>
        </p:spPr>
      </p:pic>
    </p:spTree>
    <p:extLst>
      <p:ext uri="{BB962C8B-B14F-4D97-AF65-F5344CB8AC3E}">
        <p14:creationId xmlns:p14="http://schemas.microsoft.com/office/powerpoint/2010/main" val="3814282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and GIS</a:t>
            </a:r>
            <a:endParaRPr lang="en-US" dirty="0"/>
          </a:p>
        </p:txBody>
      </p:sp>
      <p:sp>
        <p:nvSpPr>
          <p:cNvPr id="3" name="Content Placeholder 2"/>
          <p:cNvSpPr>
            <a:spLocks noGrp="1"/>
          </p:cNvSpPr>
          <p:nvPr>
            <p:ph idx="1"/>
          </p:nvPr>
        </p:nvSpPr>
        <p:spPr/>
        <p:txBody>
          <a:bodyPr/>
          <a:lstStyle/>
          <a:p>
            <a:r>
              <a:rPr lang="en-US" dirty="0" smtClean="0"/>
              <a:t>Most GIS </a:t>
            </a:r>
            <a:r>
              <a:rPr lang="en-US" dirty="0" err="1" smtClean="0"/>
              <a:t>softwares</a:t>
            </a:r>
            <a:r>
              <a:rPr lang="en-US" dirty="0" smtClean="0"/>
              <a:t> are built on Python</a:t>
            </a:r>
          </a:p>
          <a:p>
            <a:r>
              <a:rPr lang="en-US" dirty="0" smtClean="0"/>
              <a:t>ArcGIS Desktop</a:t>
            </a:r>
          </a:p>
          <a:p>
            <a:pPr lvl="1"/>
            <a:r>
              <a:rPr lang="en-US" dirty="0" smtClean="0"/>
              <a:t>Built </a:t>
            </a:r>
            <a:r>
              <a:rPr lang="en-US" dirty="0"/>
              <a:t>on </a:t>
            </a:r>
            <a:r>
              <a:rPr lang="en-US" dirty="0" smtClean="0"/>
              <a:t>a 32bit version of Python 2 </a:t>
            </a:r>
          </a:p>
          <a:p>
            <a:pPr lvl="1"/>
            <a:r>
              <a:rPr lang="en-US" dirty="0" smtClean="0"/>
              <a:t>Being phased out slowly</a:t>
            </a:r>
          </a:p>
          <a:p>
            <a:endParaRPr lang="en-US" dirty="0" smtClean="0"/>
          </a:p>
          <a:p>
            <a:r>
              <a:rPr lang="en-US" dirty="0" smtClean="0"/>
              <a:t>ArcGIS Pro </a:t>
            </a:r>
          </a:p>
          <a:p>
            <a:pPr lvl="1"/>
            <a:r>
              <a:rPr lang="en-US" dirty="0" smtClean="0"/>
              <a:t>Python 3 64bit </a:t>
            </a:r>
          </a:p>
          <a:p>
            <a:pPr lvl="1"/>
            <a:r>
              <a:rPr lang="en-US" dirty="0" smtClean="0"/>
              <a:t>Better Python support and integration</a:t>
            </a:r>
          </a:p>
          <a:p>
            <a:pPr lvl="1"/>
            <a:r>
              <a:rPr lang="en-US" dirty="0"/>
              <a:t>GIS of the future</a:t>
            </a:r>
          </a:p>
          <a:p>
            <a:pPr lvl="1"/>
            <a:endParaRPr lang="en-US" dirty="0"/>
          </a:p>
        </p:txBody>
      </p:sp>
      <p:sp>
        <p:nvSpPr>
          <p:cNvPr id="4" name="TextBox 3"/>
          <p:cNvSpPr txBox="1"/>
          <p:nvPr/>
        </p:nvSpPr>
        <p:spPr>
          <a:xfrm>
            <a:off x="3209544" y="5654302"/>
            <a:ext cx="8741664" cy="646331"/>
          </a:xfrm>
          <a:prstGeom prst="rect">
            <a:avLst/>
          </a:prstGeom>
          <a:noFill/>
        </p:spPr>
        <p:txBody>
          <a:bodyPr wrap="square" rtlCol="0">
            <a:spAutoFit/>
          </a:bodyPr>
          <a:lstStyle/>
          <a:p>
            <a:r>
              <a:rPr lang="en-US" dirty="0">
                <a:hlinkClick r:id="rId2"/>
              </a:rPr>
              <a:t>https://pro.arcgis.com/en/pro-app/arcpy/get-started/installing-python-for-arcgis-pro.htm</a:t>
            </a:r>
          </a:p>
          <a:p>
            <a:r>
              <a:rPr lang="en-US" dirty="0" smtClean="0">
                <a:hlinkClick r:id="rId2"/>
              </a:rPr>
              <a:t>https</a:t>
            </a:r>
            <a:r>
              <a:rPr lang="en-US" dirty="0">
                <a:hlinkClick r:id="rId2"/>
              </a:rPr>
              <a:t>://</a:t>
            </a:r>
            <a:r>
              <a:rPr lang="en-US" dirty="0" smtClean="0">
                <a:hlinkClick r:id="rId2"/>
              </a:rPr>
              <a:t>pro.arcgis.com/en/pro-app/arcpy/get-started/what-is-conda.htm</a:t>
            </a:r>
            <a:endParaRPr lang="en-US" dirty="0" smtClean="0"/>
          </a:p>
        </p:txBody>
      </p:sp>
    </p:spTree>
    <p:extLst>
      <p:ext uri="{BB962C8B-B14F-4D97-AF65-F5344CB8AC3E}">
        <p14:creationId xmlns:p14="http://schemas.microsoft.com/office/powerpoint/2010/main" val="3029688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2</a:t>
            </a:r>
            <a:endParaRPr lang="en-US" dirty="0"/>
          </a:p>
        </p:txBody>
      </p:sp>
      <p:sp>
        <p:nvSpPr>
          <p:cNvPr id="3" name="Content Placeholder 2"/>
          <p:cNvSpPr>
            <a:spLocks noGrp="1"/>
          </p:cNvSpPr>
          <p:nvPr>
            <p:ph idx="1"/>
          </p:nvPr>
        </p:nvSpPr>
        <p:spPr/>
        <p:txBody>
          <a:bodyPr/>
          <a:lstStyle/>
          <a:p>
            <a:r>
              <a:rPr lang="en-US" dirty="0" smtClean="0"/>
              <a:t>Older Python system, initially developed in 2000</a:t>
            </a:r>
          </a:p>
          <a:p>
            <a:r>
              <a:rPr lang="en-US" dirty="0" smtClean="0"/>
              <a:t>Both 32 and 64 bit options</a:t>
            </a:r>
          </a:p>
          <a:p>
            <a:r>
              <a:rPr lang="en-US" dirty="0" smtClean="0"/>
              <a:t>Many programs built on Python 2 that haven’t been ported to Python 3 yet</a:t>
            </a:r>
          </a:p>
          <a:p>
            <a:pPr lvl="1"/>
            <a:r>
              <a:rPr lang="en-US" dirty="0" smtClean="0"/>
              <a:t>Including ArcGIS </a:t>
            </a:r>
            <a:endParaRPr lang="en-US" dirty="0"/>
          </a:p>
          <a:p>
            <a:endParaRPr lang="en-US" dirty="0" smtClean="0"/>
          </a:p>
          <a:p>
            <a:r>
              <a:rPr lang="en-US" dirty="0" smtClean="0"/>
              <a:t>Python 2 losing support in January 2020</a:t>
            </a:r>
          </a:p>
          <a:p>
            <a:pPr lvl="1"/>
            <a:r>
              <a:rPr lang="en-US" dirty="0" smtClean="0"/>
              <a:t>Companies have been working to port programs to Python 3</a:t>
            </a:r>
          </a:p>
          <a:p>
            <a:pPr lvl="1"/>
            <a:endParaRPr lang="en-US" dirty="0"/>
          </a:p>
          <a:p>
            <a:endParaRPr lang="en-US" dirty="0"/>
          </a:p>
        </p:txBody>
      </p:sp>
      <p:sp>
        <p:nvSpPr>
          <p:cNvPr id="4" name="TextBox 3"/>
          <p:cNvSpPr txBox="1"/>
          <p:nvPr/>
        </p:nvSpPr>
        <p:spPr>
          <a:xfrm>
            <a:off x="7397496" y="6400800"/>
            <a:ext cx="4794504" cy="369332"/>
          </a:xfrm>
          <a:prstGeom prst="rect">
            <a:avLst/>
          </a:prstGeom>
          <a:noFill/>
        </p:spPr>
        <p:txBody>
          <a:bodyPr wrap="square" rtlCol="0">
            <a:spAutoFit/>
          </a:bodyPr>
          <a:lstStyle/>
          <a:p>
            <a:r>
              <a:rPr lang="en-US" dirty="0">
                <a:hlinkClick r:id="rId2"/>
              </a:rPr>
              <a:t>https://</a:t>
            </a:r>
            <a:r>
              <a:rPr lang="en-US" dirty="0" smtClean="0">
                <a:hlinkClick r:id="rId2"/>
              </a:rPr>
              <a:t>wiki.python.org/moin/Python2orPython3</a:t>
            </a:r>
            <a:r>
              <a:rPr lang="en-US" dirty="0" smtClean="0"/>
              <a:t> </a:t>
            </a:r>
            <a:endParaRPr lang="en-US" dirty="0"/>
          </a:p>
        </p:txBody>
      </p:sp>
    </p:spTree>
    <p:extLst>
      <p:ext uri="{BB962C8B-B14F-4D97-AF65-F5344CB8AC3E}">
        <p14:creationId xmlns:p14="http://schemas.microsoft.com/office/powerpoint/2010/main" val="37973888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3</a:t>
            </a:r>
            <a:endParaRPr lang="en-US" dirty="0"/>
          </a:p>
        </p:txBody>
      </p:sp>
      <p:sp>
        <p:nvSpPr>
          <p:cNvPr id="3" name="Content Placeholder 2"/>
          <p:cNvSpPr>
            <a:spLocks noGrp="1"/>
          </p:cNvSpPr>
          <p:nvPr>
            <p:ph idx="1"/>
          </p:nvPr>
        </p:nvSpPr>
        <p:spPr/>
        <p:txBody>
          <a:bodyPr/>
          <a:lstStyle/>
          <a:p>
            <a:r>
              <a:rPr lang="en-US" dirty="0" smtClean="0"/>
              <a:t>New Python, developed in 2008</a:t>
            </a:r>
          </a:p>
          <a:p>
            <a:r>
              <a:rPr lang="en-US" dirty="0" smtClean="0"/>
              <a:t>Both 32 bit and 64 bit options</a:t>
            </a:r>
          </a:p>
          <a:p>
            <a:endParaRPr lang="en-US" dirty="0" smtClean="0"/>
          </a:p>
          <a:p>
            <a:r>
              <a:rPr lang="en-US" dirty="0" smtClean="0"/>
              <a:t>Older Python code is being ported to Python 3</a:t>
            </a:r>
          </a:p>
          <a:p>
            <a:endParaRPr lang="en-US" dirty="0"/>
          </a:p>
          <a:p>
            <a:r>
              <a:rPr lang="en-US" dirty="0" smtClean="0"/>
              <a:t>Will be the only supported Python version starting in 2020</a:t>
            </a:r>
            <a:endParaRPr lang="en-US" dirty="0"/>
          </a:p>
        </p:txBody>
      </p:sp>
      <p:sp>
        <p:nvSpPr>
          <p:cNvPr id="4" name="TextBox 3"/>
          <p:cNvSpPr txBox="1"/>
          <p:nvPr/>
        </p:nvSpPr>
        <p:spPr>
          <a:xfrm>
            <a:off x="5998464" y="6400800"/>
            <a:ext cx="6129528" cy="369332"/>
          </a:xfrm>
          <a:prstGeom prst="rect">
            <a:avLst/>
          </a:prstGeom>
          <a:noFill/>
        </p:spPr>
        <p:txBody>
          <a:bodyPr wrap="square" rtlCol="0">
            <a:spAutoFit/>
          </a:bodyPr>
          <a:lstStyle/>
          <a:p>
            <a:r>
              <a:rPr lang="en-US" dirty="0">
                <a:hlinkClick r:id="rId2"/>
              </a:rPr>
              <a:t>https://en.wikipedia.org/wiki/Python_(programming_language</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0133518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 between Python 2 and 3</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Print function</a:t>
            </a:r>
          </a:p>
          <a:p>
            <a:pPr lvl="1"/>
            <a:r>
              <a:rPr lang="en-US" dirty="0" smtClean="0"/>
              <a:t>Python 2</a:t>
            </a:r>
          </a:p>
          <a:p>
            <a:pPr lvl="2"/>
            <a:r>
              <a:rPr lang="en-US" dirty="0" smtClean="0"/>
              <a:t>Print “Hello”</a:t>
            </a:r>
          </a:p>
          <a:p>
            <a:pPr lvl="1"/>
            <a:r>
              <a:rPr lang="en-US" dirty="0" smtClean="0"/>
              <a:t>Python 3</a:t>
            </a:r>
          </a:p>
          <a:p>
            <a:pPr lvl="2"/>
            <a:r>
              <a:rPr lang="en-US" dirty="0" smtClean="0"/>
              <a:t>Print (“Hello”)</a:t>
            </a:r>
          </a:p>
          <a:p>
            <a:endParaRPr lang="en-US" dirty="0" smtClean="0"/>
          </a:p>
          <a:p>
            <a:r>
              <a:rPr lang="en-US" dirty="0" smtClean="0"/>
              <a:t>Integer Division</a:t>
            </a:r>
          </a:p>
          <a:p>
            <a:pPr lvl="1"/>
            <a:r>
              <a:rPr lang="en-US" dirty="0" smtClean="0"/>
              <a:t>Python 2</a:t>
            </a:r>
          </a:p>
          <a:p>
            <a:pPr lvl="2"/>
            <a:r>
              <a:rPr lang="en-US" dirty="0" smtClean="0"/>
              <a:t>5 / 2 = 3</a:t>
            </a:r>
          </a:p>
          <a:p>
            <a:pPr lvl="1"/>
            <a:r>
              <a:rPr lang="en-US" dirty="0" smtClean="0"/>
              <a:t>Python 3</a:t>
            </a:r>
          </a:p>
          <a:p>
            <a:pPr lvl="2"/>
            <a:r>
              <a:rPr lang="en-US" dirty="0" smtClean="0"/>
              <a:t>5 / 2 = 2.5</a:t>
            </a:r>
          </a:p>
          <a:p>
            <a:endParaRPr lang="en-US" dirty="0" smtClean="0"/>
          </a:p>
          <a:p>
            <a:r>
              <a:rPr lang="en-US" dirty="0" smtClean="0"/>
              <a:t>Different library options</a:t>
            </a:r>
          </a:p>
          <a:p>
            <a:pPr lvl="1"/>
            <a:r>
              <a:rPr lang="en-US" dirty="0" smtClean="0"/>
              <a:t>Some libraries haven’t been ported to Python 3 yet</a:t>
            </a:r>
          </a:p>
          <a:p>
            <a:pPr lvl="1"/>
            <a:r>
              <a:rPr lang="en-US" dirty="0" smtClean="0"/>
              <a:t>New libraries only for Python 3</a:t>
            </a:r>
          </a:p>
        </p:txBody>
      </p:sp>
    </p:spTree>
    <p:extLst>
      <p:ext uri="{BB962C8B-B14F-4D97-AF65-F5344CB8AC3E}">
        <p14:creationId xmlns:p14="http://schemas.microsoft.com/office/powerpoint/2010/main" val="40516636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Python within ArcGIS</a:t>
            </a:r>
            <a:endParaRPr lang="en-US" dirty="0"/>
          </a:p>
        </p:txBody>
      </p:sp>
      <p:sp>
        <p:nvSpPr>
          <p:cNvPr id="3" name="Content Placeholder 2"/>
          <p:cNvSpPr>
            <a:spLocks noGrp="1"/>
          </p:cNvSpPr>
          <p:nvPr>
            <p:ph sz="half" idx="1"/>
          </p:nvPr>
        </p:nvSpPr>
        <p:spPr>
          <a:xfrm>
            <a:off x="1097279" y="1845734"/>
            <a:ext cx="4347973" cy="4023360"/>
          </a:xfrm>
        </p:spPr>
        <p:txBody>
          <a:bodyPr/>
          <a:lstStyle/>
          <a:p>
            <a:r>
              <a:rPr lang="en-US" dirty="0" smtClean="0"/>
              <a:t>Can use the built in Python scripting tool to create tools for use in ArcGIS</a:t>
            </a:r>
          </a:p>
          <a:p>
            <a:pPr lvl="1"/>
            <a:r>
              <a:rPr lang="en-US" dirty="0" smtClean="0"/>
              <a:t>Can’t access libraries that aren’t in ArcGIS already unless its connected to another program</a:t>
            </a:r>
          </a:p>
          <a:p>
            <a:r>
              <a:rPr lang="en-US" dirty="0" smtClean="0"/>
              <a:t>Or make scripts using a Python editor such as Anaconda and import them to ArcGIS</a:t>
            </a:r>
          </a:p>
          <a:p>
            <a:pPr lvl="1"/>
            <a:r>
              <a:rPr lang="en-US" dirty="0" smtClean="0"/>
              <a:t>Requires setting up an Anaconda environment for ArcGIS</a:t>
            </a:r>
            <a:endParaRPr lang="en-US" dirty="0"/>
          </a:p>
        </p:txBody>
      </p:sp>
      <p:sp>
        <p:nvSpPr>
          <p:cNvPr id="7" name="Content Placeholder 6"/>
          <p:cNvSpPr>
            <a:spLocks noGrp="1"/>
          </p:cNvSpPr>
          <p:nvPr>
            <p:ph sz="half" idx="2"/>
          </p:nvPr>
        </p:nvSpPr>
        <p:spPr/>
        <p:txBody>
          <a:bodyPr/>
          <a:lstStyle/>
          <a:p>
            <a:endParaRPr lang="en-US" dirty="0"/>
          </a:p>
        </p:txBody>
      </p:sp>
      <p:grpSp>
        <p:nvGrpSpPr>
          <p:cNvPr id="6" name="Group 5"/>
          <p:cNvGrpSpPr/>
          <p:nvPr/>
        </p:nvGrpSpPr>
        <p:grpSpPr>
          <a:xfrm>
            <a:off x="5335524" y="2624328"/>
            <a:ext cx="6483096" cy="3892296"/>
            <a:chOff x="3348990" y="2359152"/>
            <a:chExt cx="7331964" cy="4331208"/>
          </a:xfrm>
        </p:grpSpPr>
        <p:pic>
          <p:nvPicPr>
            <p:cNvPr id="4" name="Picture 3"/>
            <p:cNvPicPr>
              <a:picLocks noChangeAspect="1"/>
            </p:cNvPicPr>
            <p:nvPr/>
          </p:nvPicPr>
          <p:blipFill>
            <a:blip r:embed="rId2"/>
            <a:stretch>
              <a:fillRect/>
            </a:stretch>
          </p:blipFill>
          <p:spPr>
            <a:xfrm>
              <a:off x="3348990" y="2377440"/>
              <a:ext cx="7331964" cy="4312920"/>
            </a:xfrm>
            <a:prstGeom prst="rect">
              <a:avLst/>
            </a:prstGeom>
          </p:spPr>
        </p:pic>
        <p:sp>
          <p:nvSpPr>
            <p:cNvPr id="5" name="Oval 4"/>
            <p:cNvSpPr/>
            <p:nvPr/>
          </p:nvSpPr>
          <p:spPr>
            <a:xfrm>
              <a:off x="5952744" y="2359152"/>
              <a:ext cx="365760" cy="356616"/>
            </a:xfrm>
            <a:prstGeom prst="ellipse">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44826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Compatibility between ArcGIS and Anaconda</a:t>
            </a:r>
            <a:endParaRPr lang="en-US" dirty="0"/>
          </a:p>
        </p:txBody>
      </p:sp>
      <p:sp>
        <p:nvSpPr>
          <p:cNvPr id="3" name="Content Placeholder 2"/>
          <p:cNvSpPr>
            <a:spLocks noGrp="1"/>
          </p:cNvSpPr>
          <p:nvPr>
            <p:ph idx="1"/>
          </p:nvPr>
        </p:nvSpPr>
        <p:spPr/>
        <p:txBody>
          <a:bodyPr/>
          <a:lstStyle/>
          <a:p>
            <a:r>
              <a:rPr lang="en-US" dirty="0" smtClean="0"/>
              <a:t>Need to create an Anaconda environment that is compatible with ArcGIS</a:t>
            </a:r>
          </a:p>
          <a:p>
            <a:pPr lvl="1"/>
            <a:r>
              <a:rPr lang="en-US" dirty="0" smtClean="0"/>
              <a:t>32bit Python 2 environment</a:t>
            </a:r>
          </a:p>
          <a:p>
            <a:pPr lvl="1"/>
            <a:r>
              <a:rPr lang="en-US" dirty="0" smtClean="0"/>
              <a:t>Needs same versions of Python, </a:t>
            </a:r>
            <a:r>
              <a:rPr lang="en-US" dirty="0" err="1" smtClean="0"/>
              <a:t>numpy</a:t>
            </a:r>
            <a:r>
              <a:rPr lang="en-US" dirty="0" smtClean="0"/>
              <a:t> and </a:t>
            </a:r>
            <a:r>
              <a:rPr lang="en-US" dirty="0" err="1" smtClean="0"/>
              <a:t>matplotlib</a:t>
            </a:r>
            <a:r>
              <a:rPr lang="en-US" dirty="0" smtClean="0"/>
              <a:t> as ArcGIS</a:t>
            </a:r>
          </a:p>
          <a:p>
            <a:pPr lvl="1"/>
            <a:endParaRPr lang="en-US" dirty="0"/>
          </a:p>
          <a:p>
            <a:pPr lvl="1"/>
            <a:r>
              <a:rPr lang="en-US" dirty="0" smtClean="0"/>
              <a:t>We’ll cover this more in the lab portion</a:t>
            </a:r>
          </a:p>
          <a:p>
            <a:pPr lvl="1"/>
            <a:endParaRPr lang="en-US" dirty="0" smtClean="0"/>
          </a:p>
          <a:p>
            <a:pPr lvl="1"/>
            <a:endParaRPr lang="en-US" dirty="0"/>
          </a:p>
        </p:txBody>
      </p:sp>
      <p:pic>
        <p:nvPicPr>
          <p:cNvPr id="4" name="Picture 3"/>
          <p:cNvPicPr>
            <a:picLocks noChangeAspect="1"/>
          </p:cNvPicPr>
          <p:nvPr/>
        </p:nvPicPr>
        <p:blipFill rotWithShape="1">
          <a:blip r:embed="rId2"/>
          <a:srcRect r="27257"/>
          <a:stretch/>
        </p:blipFill>
        <p:spPr>
          <a:xfrm>
            <a:off x="6739128" y="3035312"/>
            <a:ext cx="5084064" cy="3575800"/>
          </a:xfrm>
          <a:prstGeom prst="rect">
            <a:avLst/>
          </a:prstGeom>
        </p:spPr>
      </p:pic>
    </p:spTree>
    <p:extLst>
      <p:ext uri="{BB962C8B-B14F-4D97-AF65-F5344CB8AC3E}">
        <p14:creationId xmlns:p14="http://schemas.microsoft.com/office/powerpoint/2010/main" val="151602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ArcGIS </a:t>
            </a:r>
            <a:r>
              <a:rPr lang="en-US" dirty="0" smtClean="0"/>
              <a:t>in Anaconda</a:t>
            </a:r>
            <a:endParaRPr lang="en-US" dirty="0"/>
          </a:p>
        </p:txBody>
      </p:sp>
      <p:sp>
        <p:nvSpPr>
          <p:cNvPr id="3" name="Content Placeholder 2"/>
          <p:cNvSpPr>
            <a:spLocks noGrp="1"/>
          </p:cNvSpPr>
          <p:nvPr>
            <p:ph idx="1"/>
          </p:nvPr>
        </p:nvSpPr>
        <p:spPr/>
        <p:txBody>
          <a:bodyPr>
            <a:normAutofit/>
          </a:bodyPr>
          <a:lstStyle/>
          <a:p>
            <a:r>
              <a:rPr lang="en-US" dirty="0" smtClean="0"/>
              <a:t>ArcGIS built in Windows while Python built in Unix</a:t>
            </a:r>
          </a:p>
          <a:p>
            <a:pPr lvl="1"/>
            <a:r>
              <a:rPr lang="en-US" dirty="0" smtClean="0"/>
              <a:t>ArcGIS Desktop is a 32bit program</a:t>
            </a:r>
          </a:p>
          <a:p>
            <a:pPr lvl="1"/>
            <a:r>
              <a:rPr lang="en-US" dirty="0" smtClean="0"/>
              <a:t>Need a 32bit version of Anaconda</a:t>
            </a:r>
          </a:p>
          <a:p>
            <a:pPr lvl="1"/>
            <a:r>
              <a:rPr lang="en-US" dirty="0" smtClean="0"/>
              <a:t>Many Python libraries are 64bit only</a:t>
            </a:r>
          </a:p>
          <a:p>
            <a:pPr lvl="2"/>
            <a:r>
              <a:rPr lang="en-US" dirty="0" smtClean="0"/>
              <a:t>Example: Fiona</a:t>
            </a:r>
          </a:p>
          <a:p>
            <a:pPr lvl="1"/>
            <a:r>
              <a:rPr lang="en-US" dirty="0" smtClean="0"/>
              <a:t>Installing a 64bit only library will convert your Anaconda Environment to 64 bit making it incompatible with ArcGIS</a:t>
            </a:r>
          </a:p>
          <a:p>
            <a:endParaRPr lang="en-US" dirty="0"/>
          </a:p>
          <a:p>
            <a:endParaRPr lang="en-US" dirty="0"/>
          </a:p>
          <a:p>
            <a:endParaRPr lang="en-US" dirty="0"/>
          </a:p>
        </p:txBody>
      </p:sp>
      <p:sp>
        <p:nvSpPr>
          <p:cNvPr id="4" name="TextBox 3"/>
          <p:cNvSpPr txBox="1"/>
          <p:nvPr/>
        </p:nvSpPr>
        <p:spPr>
          <a:xfrm>
            <a:off x="7190232" y="6400800"/>
            <a:ext cx="5001768" cy="369332"/>
          </a:xfrm>
          <a:prstGeom prst="rect">
            <a:avLst/>
          </a:prstGeom>
          <a:noFill/>
        </p:spPr>
        <p:txBody>
          <a:bodyPr wrap="square" rtlCol="0">
            <a:spAutoFit/>
          </a:bodyPr>
          <a:lstStyle/>
          <a:p>
            <a:r>
              <a:rPr lang="en-US" dirty="0">
                <a:hlinkClick r:id="rId3"/>
              </a:rPr>
              <a:t>https://www.anaconda.com/distribution/#</a:t>
            </a:r>
            <a:r>
              <a:rPr lang="en-US" dirty="0" smtClean="0">
                <a:hlinkClick r:id="rId3"/>
              </a:rPr>
              <a:t>windows</a:t>
            </a:r>
            <a:r>
              <a:rPr lang="en-US" dirty="0" smtClean="0"/>
              <a:t> </a:t>
            </a:r>
            <a:endParaRPr lang="en-US" dirty="0"/>
          </a:p>
        </p:txBody>
      </p:sp>
    </p:spTree>
    <p:extLst>
      <p:ext uri="{BB962C8B-B14F-4D97-AF65-F5344CB8AC3E}">
        <p14:creationId xmlns:p14="http://schemas.microsoft.com/office/powerpoint/2010/main" val="371103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ArcGIS in Anaconda</a:t>
            </a:r>
            <a:endParaRPr lang="en-US" dirty="0"/>
          </a:p>
        </p:txBody>
      </p:sp>
      <p:sp>
        <p:nvSpPr>
          <p:cNvPr id="3" name="Content Placeholder 2"/>
          <p:cNvSpPr>
            <a:spLocks noGrp="1"/>
          </p:cNvSpPr>
          <p:nvPr>
            <p:ph idx="1"/>
          </p:nvPr>
        </p:nvSpPr>
        <p:spPr/>
        <p:txBody>
          <a:bodyPr/>
          <a:lstStyle/>
          <a:p>
            <a:r>
              <a:rPr lang="en-US" dirty="0"/>
              <a:t>ArcGIS compatible versions of libraries sometimes lost in Anaconda</a:t>
            </a:r>
          </a:p>
          <a:p>
            <a:pPr lvl="1"/>
            <a:r>
              <a:rPr lang="en-US" dirty="0"/>
              <a:t>Anaconda will update libraries if you install a package that requires a newer version than ArcGIS does</a:t>
            </a:r>
          </a:p>
          <a:p>
            <a:pPr lvl="1"/>
            <a:r>
              <a:rPr lang="en-US" dirty="0"/>
              <a:t>Anaconda ensures compatibility between libraries and Python within the Anaconda environment</a:t>
            </a:r>
          </a:p>
          <a:p>
            <a:pPr lvl="1"/>
            <a:r>
              <a:rPr lang="en-US" dirty="0" err="1"/>
              <a:t>Arcpy</a:t>
            </a:r>
            <a:r>
              <a:rPr lang="en-US" dirty="0"/>
              <a:t> will still work but may have issues</a:t>
            </a:r>
          </a:p>
          <a:p>
            <a:endParaRPr lang="en-US" dirty="0"/>
          </a:p>
        </p:txBody>
      </p:sp>
    </p:spTree>
    <p:extLst>
      <p:ext uri="{BB962C8B-B14F-4D97-AF65-F5344CB8AC3E}">
        <p14:creationId xmlns:p14="http://schemas.microsoft.com/office/powerpoint/2010/main" val="4714034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ArcGIS tools outside of ArcGIS</a:t>
            </a:r>
            <a:endParaRPr lang="en-US" dirty="0"/>
          </a:p>
        </p:txBody>
      </p:sp>
      <p:sp>
        <p:nvSpPr>
          <p:cNvPr id="3" name="Content Placeholder 2"/>
          <p:cNvSpPr>
            <a:spLocks noGrp="1"/>
          </p:cNvSpPr>
          <p:nvPr>
            <p:ph idx="1"/>
          </p:nvPr>
        </p:nvSpPr>
        <p:spPr/>
        <p:txBody>
          <a:bodyPr/>
          <a:lstStyle/>
          <a:p>
            <a:r>
              <a:rPr lang="en-US" dirty="0" smtClean="0"/>
              <a:t>Still need ArcGIS installed on the computer you’re working on</a:t>
            </a:r>
          </a:p>
          <a:p>
            <a:r>
              <a:rPr lang="en-US" dirty="0" smtClean="0"/>
              <a:t>Still need to create a path “connecting” ArcGIS to </a:t>
            </a:r>
            <a:r>
              <a:rPr lang="en-US" dirty="0" err="1" smtClean="0"/>
              <a:t>Anacaonda</a:t>
            </a:r>
            <a:endParaRPr lang="en-US" dirty="0" smtClean="0"/>
          </a:p>
          <a:p>
            <a:endParaRPr lang="en-US" dirty="0"/>
          </a:p>
          <a:p>
            <a:r>
              <a:rPr lang="en-US" dirty="0" smtClean="0"/>
              <a:t>Some </a:t>
            </a:r>
            <a:r>
              <a:rPr lang="en-US" dirty="0"/>
              <a:t>ArcGIS tools won’t run outside of ArcGIS</a:t>
            </a:r>
          </a:p>
          <a:p>
            <a:pPr lvl="1"/>
            <a:r>
              <a:rPr lang="en-US" dirty="0"/>
              <a:t>Require certain conditions that can only be true in </a:t>
            </a:r>
            <a:r>
              <a:rPr lang="en-US" dirty="0" smtClean="0"/>
              <a:t>ArcGIS</a:t>
            </a:r>
          </a:p>
          <a:p>
            <a:pPr lvl="1"/>
            <a:r>
              <a:rPr lang="en-US" dirty="0" smtClean="0"/>
              <a:t>A result of bad programming</a:t>
            </a:r>
            <a:endParaRPr lang="en-US" dirty="0"/>
          </a:p>
          <a:p>
            <a:endParaRPr lang="en-US" dirty="0"/>
          </a:p>
        </p:txBody>
      </p:sp>
    </p:spTree>
    <p:extLst>
      <p:ext uri="{BB962C8B-B14F-4D97-AF65-F5344CB8AC3E}">
        <p14:creationId xmlns:p14="http://schemas.microsoft.com/office/powerpoint/2010/main" val="22522401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R vs. Python</a:t>
            </a:r>
            <a:endParaRPr lang="en-US" dirty="0"/>
          </a:p>
        </p:txBody>
      </p:sp>
      <p:sp>
        <p:nvSpPr>
          <p:cNvPr id="3" name="Content Placeholder 2"/>
          <p:cNvSpPr>
            <a:spLocks noGrp="1"/>
          </p:cNvSpPr>
          <p:nvPr>
            <p:ph idx="1"/>
          </p:nvPr>
        </p:nvSpPr>
        <p:spPr/>
        <p:txBody>
          <a:bodyPr/>
          <a:lstStyle/>
          <a:p>
            <a:r>
              <a:rPr lang="en-US" dirty="0" smtClean="0"/>
              <a:t>Both are great</a:t>
            </a:r>
          </a:p>
          <a:p>
            <a:endParaRPr lang="en-US" dirty="0"/>
          </a:p>
          <a:p>
            <a:r>
              <a:rPr lang="en-US" dirty="0" smtClean="0"/>
              <a:t>But they are better at performing different tasks</a:t>
            </a:r>
          </a:p>
        </p:txBody>
      </p:sp>
      <p:pic>
        <p:nvPicPr>
          <p:cNvPr id="4" name="Picture 3"/>
          <p:cNvPicPr>
            <a:picLocks noChangeAspect="1"/>
          </p:cNvPicPr>
          <p:nvPr/>
        </p:nvPicPr>
        <p:blipFill>
          <a:blip r:embed="rId3"/>
          <a:stretch>
            <a:fillRect/>
          </a:stretch>
        </p:blipFill>
        <p:spPr>
          <a:xfrm>
            <a:off x="1915865" y="3906635"/>
            <a:ext cx="2412304" cy="162461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1580" t="12159" r="66016" b="25595"/>
          <a:stretch/>
        </p:blipFill>
        <p:spPr>
          <a:xfrm>
            <a:off x="8602463" y="3906635"/>
            <a:ext cx="1731146" cy="1624613"/>
          </a:xfrm>
          <a:prstGeom prst="rect">
            <a:avLst/>
          </a:prstGeom>
        </p:spPr>
      </p:pic>
    </p:spTree>
    <p:extLst>
      <p:ext uri="{BB962C8B-B14F-4D97-AF65-F5344CB8AC3E}">
        <p14:creationId xmlns:p14="http://schemas.microsoft.com/office/powerpoint/2010/main" val="23872558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Python 2 environment</a:t>
            </a:r>
            <a:endParaRPr lang="en-US" dirty="0"/>
          </a:p>
        </p:txBody>
      </p:sp>
      <p:pic>
        <p:nvPicPr>
          <p:cNvPr id="5" name="Content Placeholder 4"/>
          <p:cNvPicPr>
            <a:picLocks noGrp="1" noChangeAspect="1"/>
          </p:cNvPicPr>
          <p:nvPr>
            <p:ph idx="1"/>
          </p:nvPr>
        </p:nvPicPr>
        <p:blipFill>
          <a:blip r:embed="rId2"/>
          <a:stretch>
            <a:fillRect/>
          </a:stretch>
        </p:blipFill>
        <p:spPr>
          <a:xfrm>
            <a:off x="2258973" y="1855407"/>
            <a:ext cx="7735014" cy="4234497"/>
          </a:xfrm>
          <a:prstGeom prst="rect">
            <a:avLst/>
          </a:prstGeom>
        </p:spPr>
      </p:pic>
    </p:spTree>
    <p:extLst>
      <p:ext uri="{BB962C8B-B14F-4D97-AF65-F5344CB8AC3E}">
        <p14:creationId xmlns:p14="http://schemas.microsoft.com/office/powerpoint/2010/main" val="1346619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line set up</a:t>
            </a:r>
            <a:endParaRPr lang="en-US" dirty="0"/>
          </a:p>
        </p:txBody>
      </p:sp>
      <p:pic>
        <p:nvPicPr>
          <p:cNvPr id="5" name="Content Placeholder 4"/>
          <p:cNvPicPr>
            <a:picLocks noGrp="1" noChangeAspect="1"/>
          </p:cNvPicPr>
          <p:nvPr>
            <p:ph idx="1"/>
          </p:nvPr>
        </p:nvPicPr>
        <p:blipFill>
          <a:blip r:embed="rId2"/>
          <a:stretch>
            <a:fillRect/>
          </a:stretch>
        </p:blipFill>
        <p:spPr>
          <a:xfrm>
            <a:off x="1811097" y="1854978"/>
            <a:ext cx="8630765" cy="4353798"/>
          </a:xfrm>
          <a:prstGeom prst="rect">
            <a:avLst/>
          </a:prstGeom>
        </p:spPr>
      </p:pic>
    </p:spTree>
    <p:extLst>
      <p:ext uri="{BB962C8B-B14F-4D97-AF65-F5344CB8AC3E}">
        <p14:creationId xmlns:p14="http://schemas.microsoft.com/office/powerpoint/2010/main" val="39975881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ArcGIS intro</a:t>
            </a:r>
            <a:endParaRPr lang="en-US" dirty="0"/>
          </a:p>
        </p:txBody>
      </p:sp>
      <p:pic>
        <p:nvPicPr>
          <p:cNvPr id="6" name="Content Placeholder 5"/>
          <p:cNvPicPr>
            <a:picLocks noGrp="1" noChangeAspect="1"/>
          </p:cNvPicPr>
          <p:nvPr>
            <p:ph idx="1"/>
          </p:nvPr>
        </p:nvPicPr>
        <p:blipFill>
          <a:blip r:embed="rId2"/>
          <a:stretch>
            <a:fillRect/>
          </a:stretch>
        </p:blipFill>
        <p:spPr>
          <a:xfrm>
            <a:off x="2448243" y="1846263"/>
            <a:ext cx="7355840" cy="4022725"/>
          </a:xfrm>
          <a:prstGeom prst="rect">
            <a:avLst/>
          </a:prstGeom>
        </p:spPr>
      </p:pic>
    </p:spTree>
    <p:extLst>
      <p:ext uri="{BB962C8B-B14F-4D97-AF65-F5344CB8AC3E}">
        <p14:creationId xmlns:p14="http://schemas.microsoft.com/office/powerpoint/2010/main" val="25476409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scripts in ArcGIS</a:t>
            </a:r>
            <a:endParaRPr lang="en-US" dirty="0"/>
          </a:p>
        </p:txBody>
      </p:sp>
      <p:pic>
        <p:nvPicPr>
          <p:cNvPr id="4" name="Picture 3"/>
          <p:cNvPicPr>
            <a:picLocks noChangeAspect="1"/>
          </p:cNvPicPr>
          <p:nvPr/>
        </p:nvPicPr>
        <p:blipFill>
          <a:blip r:embed="rId2"/>
          <a:stretch>
            <a:fillRect/>
          </a:stretch>
        </p:blipFill>
        <p:spPr>
          <a:xfrm>
            <a:off x="2868168" y="1866097"/>
            <a:ext cx="6516624" cy="4291435"/>
          </a:xfrm>
          <a:prstGeom prst="rect">
            <a:avLst/>
          </a:prstGeom>
        </p:spPr>
      </p:pic>
    </p:spTree>
    <p:extLst>
      <p:ext uri="{BB962C8B-B14F-4D97-AF65-F5344CB8AC3E}">
        <p14:creationId xmlns:p14="http://schemas.microsoft.com/office/powerpoint/2010/main" val="16785838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t sitting in a dark room&#10;&#10;Description automatically generated">
            <a:extLst>
              <a:ext uri="{FF2B5EF4-FFF2-40B4-BE49-F238E27FC236}">
                <a16:creationId xmlns:a16="http://schemas.microsoft.com/office/drawing/2014/main" id="{13B3AE51-2E42-4E2D-86F0-8D3293B6384C}"/>
              </a:ext>
            </a:extLst>
          </p:cNvPr>
          <p:cNvPicPr>
            <a:picLocks noChangeAspect="1"/>
          </p:cNvPicPr>
          <p:nvPr/>
        </p:nvPicPr>
        <p:blipFill rotWithShape="1">
          <a:blip r:embed="rId3">
            <a:extLst>
              <a:ext uri="{28A0092B-C50C-407E-A947-70E740481C1C}">
                <a14:useLocalDpi xmlns:a14="http://schemas.microsoft.com/office/drawing/2010/main" val="0"/>
              </a:ext>
            </a:extLst>
          </a:blip>
          <a:srcRect b="19940"/>
          <a:stretch/>
        </p:blipFill>
        <p:spPr>
          <a:xfrm>
            <a:off x="0" y="1"/>
            <a:ext cx="12183024" cy="6858000"/>
          </a:xfrm>
          <a:prstGeom prst="rect">
            <a:avLst/>
          </a:prstGeom>
        </p:spPr>
      </p:pic>
      <p:sp>
        <p:nvSpPr>
          <p:cNvPr id="2" name="Title 1"/>
          <p:cNvSpPr>
            <a:spLocks noGrp="1"/>
          </p:cNvSpPr>
          <p:nvPr>
            <p:ph type="title"/>
          </p:nvPr>
        </p:nvSpPr>
        <p:spPr>
          <a:xfrm>
            <a:off x="1530658" y="560434"/>
            <a:ext cx="3147874" cy="877749"/>
          </a:xfrm>
        </p:spPr>
        <p:txBody>
          <a:bodyPr/>
          <a:lstStyle/>
          <a:p>
            <a:r>
              <a:rPr lang="en-US" dirty="0">
                <a:solidFill>
                  <a:schemeClr val="bg1"/>
                </a:solidFill>
              </a:rPr>
              <a:t>Questions?</a:t>
            </a:r>
          </a:p>
        </p:txBody>
      </p:sp>
      <p:sp>
        <p:nvSpPr>
          <p:cNvPr id="5" name="TextBox 4"/>
          <p:cNvSpPr txBox="1"/>
          <p:nvPr/>
        </p:nvSpPr>
        <p:spPr>
          <a:xfrm>
            <a:off x="8909472" y="6409944"/>
            <a:ext cx="3273552" cy="369332"/>
          </a:xfrm>
          <a:prstGeom prst="rect">
            <a:avLst/>
          </a:prstGeom>
          <a:noFill/>
        </p:spPr>
        <p:txBody>
          <a:bodyPr wrap="square" rtlCol="0">
            <a:spAutoFit/>
          </a:bodyPr>
          <a:lstStyle/>
          <a:p>
            <a:r>
              <a:rPr lang="en-US" dirty="0" smtClean="0">
                <a:solidFill>
                  <a:schemeClr val="bg1"/>
                </a:solidFill>
                <a:effectLst>
                  <a:outerShdw blurRad="38100" dist="38100" dir="2700000" algn="tl">
                    <a:srgbClr val="000000">
                      <a:alpha val="43137"/>
                    </a:srgbClr>
                  </a:outerShdw>
                </a:effectLst>
              </a:rPr>
              <a:t>Photo credit: Kline Lab at UTRGV</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27327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0348" t="27" r="-501" b="11257"/>
          <a:stretch/>
        </p:blipFill>
        <p:spPr>
          <a:xfrm>
            <a:off x="6089904" y="1"/>
            <a:ext cx="6175248" cy="6830567"/>
          </a:xfrm>
          <a:prstGeom prst="rect">
            <a:avLst/>
          </a:prstGeom>
        </p:spPr>
      </p:pic>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half" idx="1"/>
          </p:nvPr>
        </p:nvSpPr>
        <p:spPr>
          <a:xfrm>
            <a:off x="1097279" y="1845734"/>
            <a:ext cx="4411700" cy="4023360"/>
          </a:xfrm>
        </p:spPr>
        <p:txBody>
          <a:bodyPr/>
          <a:lstStyle/>
          <a:p>
            <a:r>
              <a:rPr lang="en-US" dirty="0" smtClean="0"/>
              <a:t>Dr. Cheryl Harrison for inviting me to speak</a:t>
            </a:r>
          </a:p>
          <a:p>
            <a:endParaRPr lang="en-US" dirty="0" smtClean="0"/>
          </a:p>
          <a:p>
            <a:r>
              <a:rPr lang="en-US" dirty="0" smtClean="0"/>
              <a:t>All the websites I stole icons from</a:t>
            </a:r>
          </a:p>
          <a:p>
            <a:r>
              <a:rPr lang="en-US" dirty="0" smtClean="0"/>
              <a:t>ESRI for existing and making ArcGIS</a:t>
            </a:r>
          </a:p>
          <a:p>
            <a:r>
              <a:rPr lang="en-US" dirty="0" smtClean="0"/>
              <a:t>Python and R development teams</a:t>
            </a:r>
            <a:endParaRPr lang="en-US" dirty="0"/>
          </a:p>
        </p:txBody>
      </p:sp>
      <p:sp>
        <p:nvSpPr>
          <p:cNvPr id="4" name="Content Placeholder 3"/>
          <p:cNvSpPr>
            <a:spLocks noGrp="1"/>
          </p:cNvSpPr>
          <p:nvPr>
            <p:ph sz="half" idx="2"/>
          </p:nvPr>
        </p:nvSpPr>
        <p:spPr/>
        <p:txBody>
          <a:bodyPr/>
          <a:lstStyle/>
          <a:p>
            <a:r>
              <a:rPr lang="en-US" dirty="0" smtClean="0">
                <a:solidFill>
                  <a:schemeClr val="bg1"/>
                </a:solidFill>
                <a:effectLst>
                  <a:outerShdw blurRad="38100" dist="38100" dir="2700000" algn="tl">
                    <a:srgbClr val="000000">
                      <a:alpha val="43137"/>
                    </a:srgbClr>
                  </a:outerShdw>
                </a:effectLst>
              </a:rPr>
              <a:t>Contact: </a:t>
            </a:r>
          </a:p>
          <a:p>
            <a:r>
              <a:rPr lang="en-US" dirty="0" smtClean="0">
                <a:hlinkClick r:id="rId3"/>
              </a:rPr>
              <a:t>Thomas.yamashita01@utrgv.edu</a:t>
            </a:r>
            <a:endParaRPr lang="en-US" dirty="0" smtClean="0"/>
          </a:p>
          <a:p>
            <a:pPr marL="0" indent="0">
              <a:buNone/>
            </a:pPr>
            <a:endParaRPr lang="en-US" dirty="0"/>
          </a:p>
        </p:txBody>
      </p:sp>
      <p:sp>
        <p:nvSpPr>
          <p:cNvPr id="6" name="TextBox 5"/>
          <p:cNvSpPr txBox="1"/>
          <p:nvPr/>
        </p:nvSpPr>
        <p:spPr>
          <a:xfrm>
            <a:off x="8833104" y="6364224"/>
            <a:ext cx="3273552" cy="369332"/>
          </a:xfrm>
          <a:prstGeom prst="rect">
            <a:avLst/>
          </a:prstGeom>
          <a:noFill/>
        </p:spPr>
        <p:txBody>
          <a:bodyPr wrap="square" rtlCol="0">
            <a:spAutoFit/>
          </a:bodyPr>
          <a:lstStyle/>
          <a:p>
            <a:r>
              <a:rPr lang="en-US" dirty="0" smtClean="0">
                <a:solidFill>
                  <a:schemeClr val="bg1"/>
                </a:solidFill>
                <a:effectLst>
                  <a:outerShdw blurRad="38100" dist="38100" dir="2700000" algn="tl">
                    <a:srgbClr val="000000">
                      <a:alpha val="43137"/>
                    </a:srgbClr>
                  </a:outerShdw>
                </a:effectLst>
              </a:rPr>
              <a:t>Photo credit: Kline Lab at UTRGV</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79915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usage</a:t>
            </a:r>
            <a:endParaRPr lang="en-US" dirty="0"/>
          </a:p>
        </p:txBody>
      </p:sp>
      <p:sp>
        <p:nvSpPr>
          <p:cNvPr id="3" name="Content Placeholder 2"/>
          <p:cNvSpPr>
            <a:spLocks noGrp="1"/>
          </p:cNvSpPr>
          <p:nvPr>
            <p:ph idx="1"/>
          </p:nvPr>
        </p:nvSpPr>
        <p:spPr/>
        <p:txBody>
          <a:bodyPr/>
          <a:lstStyle/>
          <a:p>
            <a:r>
              <a:rPr lang="en-US" dirty="0" smtClean="0"/>
              <a:t>Statistics</a:t>
            </a:r>
          </a:p>
          <a:p>
            <a:pPr lvl="1"/>
            <a:r>
              <a:rPr lang="en-US" dirty="0" smtClean="0"/>
              <a:t>Especially regression and ANOVA</a:t>
            </a:r>
          </a:p>
          <a:p>
            <a:pPr lvl="1"/>
            <a:r>
              <a:rPr lang="en-US" dirty="0" smtClean="0"/>
              <a:t>But also most other stats that exist</a:t>
            </a:r>
          </a:p>
          <a:p>
            <a:r>
              <a:rPr lang="en-US" dirty="0" smtClean="0"/>
              <a:t>Data management</a:t>
            </a:r>
          </a:p>
          <a:p>
            <a:pPr lvl="1"/>
            <a:r>
              <a:rPr lang="en-US" dirty="0" smtClean="0"/>
              <a:t>Especially for excel files and other data in tabular formats</a:t>
            </a:r>
          </a:p>
          <a:p>
            <a:r>
              <a:rPr lang="en-US" dirty="0" smtClean="0"/>
              <a:t>Making figures*</a:t>
            </a:r>
          </a:p>
          <a:p>
            <a:pPr lvl="1"/>
            <a:r>
              <a:rPr lang="en-US" dirty="0" smtClean="0"/>
              <a:t>GGPlot2</a:t>
            </a:r>
          </a:p>
          <a:p>
            <a:endParaRPr lang="en-US" dirty="0"/>
          </a:p>
          <a:p>
            <a:r>
              <a:rPr lang="en-US" dirty="0" smtClean="0"/>
              <a:t>Documentation for packages tends to be quite comprehensive</a:t>
            </a:r>
          </a:p>
          <a:p>
            <a:pPr lvl="1"/>
            <a:r>
              <a:rPr lang="en-US" dirty="0" smtClean="0"/>
              <a:t>CRAN requires all libraries to have full documentation for all functions</a:t>
            </a:r>
            <a:endParaRPr lang="en-US" dirty="0"/>
          </a:p>
        </p:txBody>
      </p:sp>
    </p:spTree>
    <p:extLst>
      <p:ext uri="{BB962C8B-B14F-4D97-AF65-F5344CB8AC3E}">
        <p14:creationId xmlns:p14="http://schemas.microsoft.com/office/powerpoint/2010/main" val="22743618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usage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Data management</a:t>
            </a:r>
          </a:p>
          <a:p>
            <a:pPr lvl="1"/>
            <a:r>
              <a:rPr lang="en-US" dirty="0" smtClean="0"/>
              <a:t>Especially for </a:t>
            </a:r>
            <a:r>
              <a:rPr lang="en-US" dirty="0" err="1" smtClean="0"/>
              <a:t>NetCDF</a:t>
            </a:r>
            <a:r>
              <a:rPr lang="en-US" dirty="0" smtClean="0"/>
              <a:t> files and spatial data</a:t>
            </a:r>
          </a:p>
          <a:p>
            <a:r>
              <a:rPr lang="en-US" dirty="0" smtClean="0"/>
              <a:t>Analysis of </a:t>
            </a:r>
            <a:r>
              <a:rPr lang="en-US" dirty="0" err="1" smtClean="0"/>
              <a:t>NetCDF</a:t>
            </a:r>
            <a:r>
              <a:rPr lang="en-US" dirty="0" smtClean="0"/>
              <a:t> files and other giant datasets</a:t>
            </a:r>
          </a:p>
          <a:p>
            <a:r>
              <a:rPr lang="en-US" dirty="0" smtClean="0"/>
              <a:t>Making programs</a:t>
            </a:r>
          </a:p>
          <a:p>
            <a:pPr lvl="1"/>
            <a:r>
              <a:rPr lang="en-US" dirty="0" smtClean="0"/>
              <a:t>Robotics</a:t>
            </a:r>
          </a:p>
          <a:p>
            <a:pPr lvl="1"/>
            <a:r>
              <a:rPr lang="en-US" dirty="0" smtClean="0"/>
              <a:t>Machine learning</a:t>
            </a:r>
          </a:p>
          <a:p>
            <a:r>
              <a:rPr lang="en-US" dirty="0"/>
              <a:t>M</a:t>
            </a:r>
            <a:r>
              <a:rPr lang="en-US" dirty="0" smtClean="0"/>
              <a:t>aking figures</a:t>
            </a:r>
          </a:p>
          <a:p>
            <a:pPr lvl="1"/>
            <a:r>
              <a:rPr lang="en-US" dirty="0" err="1" smtClean="0"/>
              <a:t>Matplotlib</a:t>
            </a:r>
            <a:endParaRPr lang="en-US" dirty="0" smtClean="0"/>
          </a:p>
          <a:p>
            <a:endParaRPr lang="en-US" dirty="0"/>
          </a:p>
          <a:p>
            <a:r>
              <a:rPr lang="en-US" dirty="0" smtClean="0"/>
              <a:t>Sometimes library updates are faster that documentation updates</a:t>
            </a:r>
          </a:p>
          <a:p>
            <a:pPr lvl="1"/>
            <a:r>
              <a:rPr lang="en-US" dirty="0" smtClean="0"/>
              <a:t>No checking of documentation for python packages</a:t>
            </a:r>
            <a:endParaRPr lang="en-US" dirty="0"/>
          </a:p>
          <a:p>
            <a:endParaRPr lang="en-US" dirty="0"/>
          </a:p>
        </p:txBody>
      </p:sp>
    </p:spTree>
    <p:extLst>
      <p:ext uri="{BB962C8B-B14F-4D97-AF65-F5344CB8AC3E}">
        <p14:creationId xmlns:p14="http://schemas.microsoft.com/office/powerpoint/2010/main" val="28223090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both programs</a:t>
            </a:r>
            <a:endParaRPr lang="en-US" dirty="0"/>
          </a:p>
        </p:txBody>
      </p:sp>
      <p:sp>
        <p:nvSpPr>
          <p:cNvPr id="3" name="Content Placeholder 2"/>
          <p:cNvSpPr>
            <a:spLocks noGrp="1"/>
          </p:cNvSpPr>
          <p:nvPr>
            <p:ph sz="half" idx="1"/>
          </p:nvPr>
        </p:nvSpPr>
        <p:spPr/>
        <p:txBody>
          <a:bodyPr/>
          <a:lstStyle/>
          <a:p>
            <a:r>
              <a:rPr lang="en-US" dirty="0" smtClean="0"/>
              <a:t>R package for running python</a:t>
            </a:r>
          </a:p>
          <a:p>
            <a:pPr lvl="1"/>
            <a:r>
              <a:rPr lang="en-US" dirty="0" smtClean="0"/>
              <a:t>reticulate</a:t>
            </a:r>
          </a:p>
          <a:p>
            <a:endParaRPr lang="en-US" dirty="0" smtClean="0"/>
          </a:p>
        </p:txBody>
      </p:sp>
      <p:sp>
        <p:nvSpPr>
          <p:cNvPr id="12" name="Content Placeholder 11"/>
          <p:cNvSpPr>
            <a:spLocks noGrp="1"/>
          </p:cNvSpPr>
          <p:nvPr>
            <p:ph sz="half" idx="2"/>
          </p:nvPr>
        </p:nvSpPr>
        <p:spPr/>
        <p:txBody>
          <a:bodyPr/>
          <a:lstStyle/>
          <a:p>
            <a:r>
              <a:rPr lang="en-US" dirty="0"/>
              <a:t>Python libraries for running R</a:t>
            </a:r>
          </a:p>
          <a:p>
            <a:pPr lvl="1"/>
            <a:r>
              <a:rPr lang="en-US" dirty="0" err="1"/>
              <a:t>PypeR</a:t>
            </a:r>
            <a:endParaRPr lang="en-US" dirty="0"/>
          </a:p>
          <a:p>
            <a:pPr lvl="1"/>
            <a:r>
              <a:rPr lang="en-US" dirty="0"/>
              <a:t>rpy2</a:t>
            </a:r>
          </a:p>
          <a:p>
            <a:endParaRPr lang="en-US" dirty="0"/>
          </a:p>
        </p:txBody>
      </p:sp>
      <p:sp>
        <p:nvSpPr>
          <p:cNvPr id="7" name="TextBox 6"/>
          <p:cNvSpPr txBox="1"/>
          <p:nvPr/>
        </p:nvSpPr>
        <p:spPr>
          <a:xfrm>
            <a:off x="7051320" y="5629294"/>
            <a:ext cx="3270959" cy="646331"/>
          </a:xfrm>
          <a:prstGeom prst="rect">
            <a:avLst/>
          </a:prstGeom>
          <a:noFill/>
        </p:spPr>
        <p:txBody>
          <a:bodyPr wrap="square" rtlCol="0">
            <a:spAutoFit/>
          </a:bodyPr>
          <a:lstStyle/>
          <a:p>
            <a:r>
              <a:rPr lang="en-US" dirty="0" smtClean="0">
                <a:hlinkClick r:id="rId3"/>
              </a:rPr>
              <a:t>https</a:t>
            </a:r>
            <a:r>
              <a:rPr lang="en-US" dirty="0">
                <a:hlinkClick r:id="rId3"/>
              </a:rPr>
              <a:t>://rpy2.bitbucket.io</a:t>
            </a:r>
            <a:r>
              <a:rPr lang="en-US" dirty="0" smtClean="0">
                <a:hlinkClick r:id="rId3"/>
              </a:rPr>
              <a:t>/</a:t>
            </a:r>
            <a:endParaRPr lang="en-US" dirty="0" smtClean="0"/>
          </a:p>
          <a:p>
            <a:r>
              <a:rPr lang="en-US" dirty="0">
                <a:hlinkClick r:id="rId4"/>
              </a:rPr>
              <a:t>https://pypi.org/project/PypeR</a:t>
            </a:r>
            <a:r>
              <a:rPr lang="en-US" dirty="0" smtClean="0">
                <a:hlinkClick r:id="rId4"/>
              </a:rPr>
              <a:t>/</a:t>
            </a:r>
            <a:r>
              <a:rPr lang="en-US" dirty="0" smtClean="0"/>
              <a:t> </a:t>
            </a:r>
            <a:endParaRPr lang="en-US" dirty="0"/>
          </a:p>
        </p:txBody>
      </p:sp>
      <p:pic>
        <p:nvPicPr>
          <p:cNvPr id="8" name="Picture 7"/>
          <p:cNvPicPr>
            <a:picLocks noChangeAspect="1"/>
          </p:cNvPicPr>
          <p:nvPr/>
        </p:nvPicPr>
        <p:blipFill>
          <a:blip r:embed="rId5"/>
          <a:stretch>
            <a:fillRect/>
          </a:stretch>
        </p:blipFill>
        <p:spPr>
          <a:xfrm>
            <a:off x="1861868" y="3879779"/>
            <a:ext cx="2057400" cy="1619250"/>
          </a:xfrm>
          <a:prstGeom prst="rect">
            <a:avLst/>
          </a:prstGeom>
        </p:spPr>
      </p:pic>
      <p:pic>
        <p:nvPicPr>
          <p:cNvPr id="9" name="Picture 8"/>
          <p:cNvPicPr>
            <a:picLocks noChangeAspect="1"/>
          </p:cNvPicPr>
          <p:nvPr/>
        </p:nvPicPr>
        <p:blipFill>
          <a:blip r:embed="rId6"/>
          <a:stretch>
            <a:fillRect/>
          </a:stretch>
        </p:blipFill>
        <p:spPr>
          <a:xfrm>
            <a:off x="7983226" y="2598218"/>
            <a:ext cx="1407144" cy="1362075"/>
          </a:xfrm>
          <a:prstGeom prst="rect">
            <a:avLst/>
          </a:prstGeom>
        </p:spPr>
      </p:pic>
      <p:pic>
        <p:nvPicPr>
          <p:cNvPr id="10" name="Picture 9"/>
          <p:cNvPicPr>
            <a:picLocks noChangeAspect="1"/>
          </p:cNvPicPr>
          <p:nvPr/>
        </p:nvPicPr>
        <p:blipFill>
          <a:blip r:embed="rId7"/>
          <a:stretch>
            <a:fillRect/>
          </a:stretch>
        </p:blipFill>
        <p:spPr>
          <a:xfrm>
            <a:off x="7272336" y="4267219"/>
            <a:ext cx="2828925" cy="1362075"/>
          </a:xfrm>
          <a:prstGeom prst="rect">
            <a:avLst/>
          </a:prstGeom>
        </p:spPr>
      </p:pic>
      <p:sp>
        <p:nvSpPr>
          <p:cNvPr id="11" name="TextBox 10"/>
          <p:cNvSpPr txBox="1"/>
          <p:nvPr/>
        </p:nvSpPr>
        <p:spPr>
          <a:xfrm>
            <a:off x="1097279" y="5792802"/>
            <a:ext cx="3586579" cy="369332"/>
          </a:xfrm>
          <a:prstGeom prst="rect">
            <a:avLst/>
          </a:prstGeom>
          <a:noFill/>
        </p:spPr>
        <p:txBody>
          <a:bodyPr wrap="square" rtlCol="0">
            <a:spAutoFit/>
          </a:bodyPr>
          <a:lstStyle/>
          <a:p>
            <a:r>
              <a:rPr lang="en-US" dirty="0">
                <a:hlinkClick r:id="rId8"/>
              </a:rPr>
              <a:t>https://rstudio.github.io/reticulate/</a:t>
            </a:r>
            <a:endParaRPr lang="en-US" dirty="0"/>
          </a:p>
        </p:txBody>
      </p:sp>
    </p:spTree>
    <p:extLst>
      <p:ext uri="{BB962C8B-B14F-4D97-AF65-F5344CB8AC3E}">
        <p14:creationId xmlns:p14="http://schemas.microsoft.com/office/powerpoint/2010/main" val="1460960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Let’s open R and do stuff</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0407" y="1846263"/>
            <a:ext cx="7151511" cy="4022725"/>
          </a:xfrm>
        </p:spPr>
      </p:pic>
    </p:spTree>
    <p:extLst>
      <p:ext uri="{BB962C8B-B14F-4D97-AF65-F5344CB8AC3E}">
        <p14:creationId xmlns:p14="http://schemas.microsoft.com/office/powerpoint/2010/main" val="14096423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749808" y="521208"/>
            <a:ext cx="5724144" cy="830997"/>
          </a:xfrm>
          <a:prstGeom prst="rect">
            <a:avLst/>
          </a:prstGeom>
          <a:noFill/>
        </p:spPr>
        <p:txBody>
          <a:bodyPr wrap="square" rtlCol="0">
            <a:spAutoFit/>
          </a:bodyPr>
          <a:lstStyle/>
          <a:p>
            <a:r>
              <a:rPr lang="en-US" sz="4800" dirty="0" smtClean="0">
                <a:solidFill>
                  <a:schemeClr val="bg1"/>
                </a:solidFill>
                <a:effectLst>
                  <a:outerShdw blurRad="38100" dist="38100" dir="2700000" algn="tl">
                    <a:srgbClr val="000000">
                      <a:alpha val="43137"/>
                    </a:srgbClr>
                  </a:outerShdw>
                </a:effectLst>
              </a:rPr>
              <a:t>Break Time?</a:t>
            </a:r>
            <a:endParaRPr lang="en-US" sz="4800" dirty="0">
              <a:solidFill>
                <a:schemeClr val="bg1"/>
              </a:solidFill>
              <a:effectLst>
                <a:outerShdw blurRad="38100" dist="38100" dir="2700000" algn="tl">
                  <a:srgbClr val="000000">
                    <a:alpha val="43137"/>
                  </a:srgbClr>
                </a:outerShdw>
              </a:effectLst>
            </a:endParaRPr>
          </a:p>
        </p:txBody>
      </p:sp>
      <p:sp>
        <p:nvSpPr>
          <p:cNvPr id="6" name="TextBox 5"/>
          <p:cNvSpPr txBox="1"/>
          <p:nvPr/>
        </p:nvSpPr>
        <p:spPr>
          <a:xfrm>
            <a:off x="8723376" y="6035040"/>
            <a:ext cx="3273552" cy="369332"/>
          </a:xfrm>
          <a:prstGeom prst="rect">
            <a:avLst/>
          </a:prstGeom>
          <a:noFill/>
        </p:spPr>
        <p:txBody>
          <a:bodyPr wrap="square" rtlCol="0">
            <a:spAutoFit/>
          </a:bodyPr>
          <a:lstStyle/>
          <a:p>
            <a:r>
              <a:rPr lang="en-US" dirty="0" smtClean="0">
                <a:solidFill>
                  <a:schemeClr val="bg1"/>
                </a:solidFill>
                <a:effectLst>
                  <a:outerShdw blurRad="38100" dist="38100" dir="2700000" algn="tl">
                    <a:srgbClr val="000000">
                      <a:alpha val="43137"/>
                    </a:srgbClr>
                  </a:outerShdw>
                </a:effectLst>
              </a:rPr>
              <a:t>Photo credit: Kline Lab at UTRGV</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5437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Goals Part 2</a:t>
            </a:r>
            <a:endParaRPr lang="en-US" dirty="0"/>
          </a:p>
        </p:txBody>
      </p:sp>
      <p:sp>
        <p:nvSpPr>
          <p:cNvPr id="3" name="Content Placeholder 2"/>
          <p:cNvSpPr>
            <a:spLocks noGrp="1"/>
          </p:cNvSpPr>
          <p:nvPr>
            <p:ph idx="1"/>
          </p:nvPr>
        </p:nvSpPr>
        <p:spPr/>
        <p:txBody>
          <a:bodyPr/>
          <a:lstStyle/>
          <a:p>
            <a:r>
              <a:rPr lang="en-US" dirty="0" smtClean="0"/>
              <a:t>What is GIS and what can you do with it?</a:t>
            </a:r>
          </a:p>
          <a:p>
            <a:r>
              <a:rPr lang="en-US" dirty="0" smtClean="0"/>
              <a:t>Introduction to ArcGIS</a:t>
            </a:r>
          </a:p>
          <a:p>
            <a:r>
              <a:rPr lang="en-US" dirty="0" smtClean="0"/>
              <a:t>Where does Python fit in?</a:t>
            </a:r>
          </a:p>
          <a:p>
            <a:r>
              <a:rPr lang="en-US" dirty="0" smtClean="0"/>
              <a:t>Python 2 vs. Python 3</a:t>
            </a:r>
          </a:p>
          <a:p>
            <a:r>
              <a:rPr lang="en-US" dirty="0" smtClean="0"/>
              <a:t>Compatibility between ArcGIS and Anaconda</a:t>
            </a:r>
          </a:p>
          <a:p>
            <a:r>
              <a:rPr lang="en-US" dirty="0" smtClean="0"/>
              <a:t>Using R or Python or both at the same time?</a:t>
            </a:r>
            <a:endParaRPr lang="en-US" dirty="0"/>
          </a:p>
        </p:txBody>
      </p:sp>
    </p:spTree>
    <p:extLst>
      <p:ext uri="{BB962C8B-B14F-4D97-AF65-F5344CB8AC3E}">
        <p14:creationId xmlns:p14="http://schemas.microsoft.com/office/powerpoint/2010/main" val="20531700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1760</TotalTime>
  <Words>2010</Words>
  <Application>Microsoft Office PowerPoint</Application>
  <PresentationFormat>Widescreen</PresentationFormat>
  <Paragraphs>298</Paragraphs>
  <Slides>35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Calibri</vt:lpstr>
      <vt:lpstr>Calibri Light</vt:lpstr>
      <vt:lpstr>Retrospect</vt:lpstr>
      <vt:lpstr>ArcGIS, Python, R…Where do they all fit together?</vt:lpstr>
      <vt:lpstr>Goals part 1</vt:lpstr>
      <vt:lpstr>Using R vs. Python</vt:lpstr>
      <vt:lpstr>R usage</vt:lpstr>
      <vt:lpstr>Python usage</vt:lpstr>
      <vt:lpstr>Using both programs</vt:lpstr>
      <vt:lpstr>Let’s open R and do stuff</vt:lpstr>
      <vt:lpstr>PowerPoint Presentation</vt:lpstr>
      <vt:lpstr>Goals Part 2</vt:lpstr>
      <vt:lpstr>What is GIS?</vt:lpstr>
      <vt:lpstr>GIS Programs</vt:lpstr>
      <vt:lpstr>ArcGIS</vt:lpstr>
      <vt:lpstr>ArcGIS Usage</vt:lpstr>
      <vt:lpstr>Making maps</vt:lpstr>
      <vt:lpstr>Displaying spatial data</vt:lpstr>
      <vt:lpstr>Data management</vt:lpstr>
      <vt:lpstr>Analysis</vt:lpstr>
      <vt:lpstr>Workflows</vt:lpstr>
      <vt:lpstr>Model Builder function</vt:lpstr>
      <vt:lpstr>Model Builder interface</vt:lpstr>
      <vt:lpstr>Python and GIS</vt:lpstr>
      <vt:lpstr>Python 2</vt:lpstr>
      <vt:lpstr>Python 3</vt:lpstr>
      <vt:lpstr>Differences between Python 2 and 3</vt:lpstr>
      <vt:lpstr>Using Python within ArcGIS</vt:lpstr>
      <vt:lpstr>Compatibility between ArcGIS and Anaconda</vt:lpstr>
      <vt:lpstr>Issues with ArcGIS in Anaconda</vt:lpstr>
      <vt:lpstr>Issues with ArcGIS in Anaconda</vt:lpstr>
      <vt:lpstr>Using ArcGIS tools outside of ArcGIS</vt:lpstr>
      <vt:lpstr>Setting up a Python 2 environment</vt:lpstr>
      <vt:lpstr>Command line set up</vt:lpstr>
      <vt:lpstr>ArcGIS intro</vt:lpstr>
      <vt:lpstr>Python scripts in ArcGIS</vt:lpstr>
      <vt:lpstr>Questions?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 and Python</dc:title>
  <dc:creator>Thomas Yamashita</dc:creator>
  <cp:lastModifiedBy>Thomas Yamashita</cp:lastModifiedBy>
  <cp:revision>118</cp:revision>
  <dcterms:created xsi:type="dcterms:W3CDTF">2019-10-19T19:45:17Z</dcterms:created>
  <dcterms:modified xsi:type="dcterms:W3CDTF">2019-10-24T20:51:48Z</dcterms:modified>
</cp:coreProperties>
</file>